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84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81556726-775F-4661-9536-57965BF9148C}" type="datetimeFigureOut">
              <a:rPr lang="sk-SK" smtClean="0"/>
              <a:t>23. 2. 2017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198265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1556726-775F-4661-9536-57965BF9148C}" type="datetimeFigureOut">
              <a:rPr lang="sk-SK" smtClean="0"/>
              <a:t>23. 2. 2017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3844978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1556726-775F-4661-9536-57965BF9148C}" type="datetimeFigureOut">
              <a:rPr lang="sk-SK" smtClean="0"/>
              <a:t>23. 2. 2017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273859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1556726-775F-4661-9536-57965BF9148C}" type="datetimeFigureOut">
              <a:rPr lang="sk-SK" smtClean="0"/>
              <a:t>23. 2. 2017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3127979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81556726-775F-4661-9536-57965BF9148C}" type="datetimeFigureOut">
              <a:rPr lang="sk-SK" smtClean="0"/>
              <a:t>23. 2. 2017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2176747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81556726-775F-4661-9536-57965BF9148C}" type="datetimeFigureOut">
              <a:rPr lang="sk-SK" smtClean="0"/>
              <a:t>23. 2. 2017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363005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81556726-775F-4661-9536-57965BF9148C}" type="datetimeFigureOut">
              <a:rPr lang="sk-SK" smtClean="0"/>
              <a:t>23. 2. 2017</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660141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81556726-775F-4661-9536-57965BF9148C}" type="datetimeFigureOut">
              <a:rPr lang="sk-SK" smtClean="0"/>
              <a:t>23. 2. 2017</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2363928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81556726-775F-4661-9536-57965BF9148C}" type="datetimeFigureOut">
              <a:rPr lang="sk-SK" smtClean="0"/>
              <a:t>23. 2. 2017</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86933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81556726-775F-4661-9536-57965BF9148C}" type="datetimeFigureOut">
              <a:rPr lang="sk-SK" smtClean="0"/>
              <a:t>23. 2. 2017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436720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81556726-775F-4661-9536-57965BF9148C}" type="datetimeFigureOut">
              <a:rPr lang="sk-SK" smtClean="0"/>
              <a:t>23. 2. 2017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443868CB-5B64-428D-B3D7-B821B2DE45EE}" type="slidenum">
              <a:rPr lang="sk-SK" smtClean="0"/>
              <a:t>‹#›</a:t>
            </a:fld>
            <a:endParaRPr lang="sk-SK"/>
          </a:p>
        </p:txBody>
      </p:sp>
    </p:spTree>
    <p:extLst>
      <p:ext uri="{BB962C8B-B14F-4D97-AF65-F5344CB8AC3E}">
        <p14:creationId xmlns:p14="http://schemas.microsoft.com/office/powerpoint/2010/main" val="336243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556726-775F-4661-9536-57965BF9148C}" type="datetimeFigureOut">
              <a:rPr lang="sk-SK" smtClean="0"/>
              <a:t>23. 2. 2017</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3868CB-5B64-428D-B3D7-B821B2DE45EE}" type="slidenum">
              <a:rPr lang="sk-SK" smtClean="0"/>
              <a:t>‹#›</a:t>
            </a:fld>
            <a:endParaRPr lang="sk-SK"/>
          </a:p>
        </p:txBody>
      </p:sp>
    </p:spTree>
    <p:extLst>
      <p:ext uri="{BB962C8B-B14F-4D97-AF65-F5344CB8AC3E}">
        <p14:creationId xmlns:p14="http://schemas.microsoft.com/office/powerpoint/2010/main" val="1266448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alzbeta.dufferova@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Akokoľvek krásne a vznešené, ak sa odchyľuje od Písma, je stratené</a:t>
            </a:r>
            <a:r>
              <a:rPr lang="sk-SK" dirty="0"/>
              <a:t/>
            </a:r>
            <a:br>
              <a:rPr lang="sk-SK" dirty="0"/>
            </a:br>
            <a:endParaRPr lang="sk-SK" dirty="0"/>
          </a:p>
        </p:txBody>
      </p:sp>
      <p:sp>
        <p:nvSpPr>
          <p:cNvPr id="3" name="Podnadpis 2"/>
          <p:cNvSpPr>
            <a:spLocks noGrp="1"/>
          </p:cNvSpPr>
          <p:nvPr>
            <p:ph type="subTitle" idx="1"/>
          </p:nvPr>
        </p:nvSpPr>
        <p:spPr/>
        <p:txBody>
          <a:bodyPr>
            <a:normAutofit fontScale="32500" lnSpcReduction="20000"/>
          </a:bodyPr>
          <a:lstStyle/>
          <a:p>
            <a:endParaRPr lang="sk-SK" dirty="0" smtClean="0"/>
          </a:p>
          <a:p>
            <a:endParaRPr lang="sk-SK" dirty="0"/>
          </a:p>
          <a:p>
            <a:r>
              <a:rPr lang="sk-SK" sz="7000" b="1" dirty="0"/>
              <a:t>Kniha života </a:t>
            </a:r>
            <a:r>
              <a:rPr lang="sk-SK" sz="7000" b="1" dirty="0" smtClean="0"/>
              <a:t>Terézie </a:t>
            </a:r>
            <a:r>
              <a:rPr lang="sk-SK" sz="7000" b="1" dirty="0"/>
              <a:t>Veľkej, 25. kapitola</a:t>
            </a:r>
          </a:p>
          <a:p>
            <a:r>
              <a:rPr lang="sk-SK" sz="5000" b="1" dirty="0"/>
              <a:t>S. Dominika Alžbeta Dufferová OSU</a:t>
            </a:r>
            <a:endParaRPr lang="sk-SK" sz="5000" dirty="0"/>
          </a:p>
          <a:p>
            <a:r>
              <a:rPr lang="sk-SK" sz="5000" dirty="0"/>
              <a:t>Bratislava, Dom </a:t>
            </a:r>
            <a:r>
              <a:rPr lang="la-Latn" sz="5000" dirty="0"/>
              <a:t>Quo Vadis</a:t>
            </a:r>
            <a:endParaRPr lang="sk-SK" sz="5000" dirty="0"/>
          </a:p>
          <a:p>
            <a:r>
              <a:rPr lang="sk-SK" sz="5000" dirty="0"/>
              <a:t>22.02.2017</a:t>
            </a:r>
          </a:p>
          <a:p>
            <a:endParaRPr lang="sk-SK" dirty="0"/>
          </a:p>
        </p:txBody>
      </p:sp>
    </p:spTree>
    <p:extLst>
      <p:ext uri="{BB962C8B-B14F-4D97-AF65-F5344CB8AC3E}">
        <p14:creationId xmlns:p14="http://schemas.microsoft.com/office/powerpoint/2010/main" val="710716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Získaná múdrosť</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Po diablovom pôsobení nezostáva v duši </a:t>
            </a:r>
            <a:r>
              <a:rPr lang="sk-SK" dirty="0" smtClean="0"/>
              <a:t>stopa po</a:t>
            </a:r>
            <a:r>
              <a:rPr lang="sk-SK" dirty="0" smtClean="0"/>
              <a:t> jemnosti, </a:t>
            </a:r>
            <a:r>
              <a:rPr lang="sk-SK" dirty="0" smtClean="0"/>
              <a:t>naopak</a:t>
            </a:r>
            <a:r>
              <a:rPr lang="sk-SK" dirty="0"/>
              <a:t>, </a:t>
            </a:r>
            <a:r>
              <a:rPr lang="sk-SK" dirty="0" smtClean="0"/>
              <a:t>je tam úľak </a:t>
            </a:r>
            <a:r>
              <a:rPr lang="sk-SK" dirty="0"/>
              <a:t>a obrovské znechutenie. Cirkevná učiteľka to zdôvodňuje </a:t>
            </a:r>
            <a:r>
              <a:rPr lang="sk-SK" dirty="0" smtClean="0"/>
              <a:t>tak, </a:t>
            </a:r>
            <a:r>
              <a:rPr lang="sk-SK" dirty="0"/>
              <a:t>že keď niečo pochádza od diabla, tak sa zdá, </a:t>
            </a:r>
            <a:r>
              <a:rPr lang="sk-SK" dirty="0">
                <a:solidFill>
                  <a:srgbClr val="FF0000"/>
                </a:solidFill>
              </a:rPr>
              <a:t>akoby sa schovali </a:t>
            </a:r>
            <a:r>
              <a:rPr lang="sk-SK" dirty="0" smtClean="0"/>
              <a:t>alebo </a:t>
            </a:r>
            <a:r>
              <a:rPr lang="sk-SK" dirty="0"/>
              <a:t>zmizli </a:t>
            </a:r>
            <a:r>
              <a:rPr lang="sk-SK" dirty="0">
                <a:solidFill>
                  <a:srgbClr val="FF0000"/>
                </a:solidFill>
              </a:rPr>
              <a:t>všetky dobrá duše</a:t>
            </a:r>
            <a:r>
              <a:rPr lang="sk-SK" dirty="0"/>
              <a:t>. Duša zostáva akoby odkrytá, zmätená 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bez</a:t>
            </a:r>
            <a:r>
              <a:rPr lang="sk-SK" dirty="0"/>
              <a:t> akéhokoľvek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účinku dobra</a:t>
            </a:r>
            <a:r>
              <a:rPr lang="sk-SK" dirty="0"/>
              <a:t>. Jednoducho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stráca silu</a:t>
            </a:r>
            <a:r>
              <a:rPr lang="sk-SK" dirty="0"/>
              <a:t>. Aj keď zdanlivo má nejaké túžby, tie nie sú dostatočne silné.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Pokora</a:t>
            </a:r>
            <a:r>
              <a:rPr lang="sk-SK" dirty="0"/>
              <a:t>, ktorú získala, je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falošná</a:t>
            </a:r>
            <a:r>
              <a:rPr lang="sk-SK" dirty="0"/>
              <a:t>, zmätená a bez lahodnosti. Terézia vie, že ten, kto to skúsil, porozumie, o čo </a:t>
            </a:r>
            <a:r>
              <a:rPr lang="sk-SK" dirty="0" smtClean="0"/>
              <a:t>ide.</a:t>
            </a:r>
            <a:endParaRPr lang="sk-SK" dirty="0"/>
          </a:p>
        </p:txBody>
      </p:sp>
    </p:spTree>
    <p:extLst>
      <p:ext uri="{BB962C8B-B14F-4D97-AF65-F5344CB8AC3E}">
        <p14:creationId xmlns:p14="http://schemas.microsoft.com/office/powerpoint/2010/main" val="1978910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Cesta tŕním a chrastím – obdobie skúšok</a:t>
            </a:r>
            <a:r>
              <a:rPr lang="sk-SK" dirty="0"/>
              <a:t/>
            </a:r>
            <a:br>
              <a:rPr lang="sk-SK" dirty="0"/>
            </a:br>
            <a:endParaRPr lang="sk-SK" dirty="0"/>
          </a:p>
        </p:txBody>
      </p:sp>
      <p:sp>
        <p:nvSpPr>
          <p:cNvPr id="3" name="Zástupný symbol obsahu 2"/>
          <p:cNvSpPr>
            <a:spLocks noGrp="1"/>
          </p:cNvSpPr>
          <p:nvPr>
            <p:ph idx="1"/>
          </p:nvPr>
        </p:nvSpPr>
        <p:spPr/>
        <p:txBody>
          <a:bodyPr>
            <a:prstTxWarp prst="textTriangleInverted">
              <a:avLst/>
            </a:prstTxWarp>
          </a:bodyPr>
          <a:lstStyle/>
          <a:p>
            <a:r>
              <a:rPr lang="sk-SK" dirty="0"/>
              <a:t>Terézia na vlastnej koži zažila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rozdiel</a:t>
            </a:r>
            <a:r>
              <a:rPr lang="sk-SK" dirty="0"/>
              <a:t> medzi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pravým </a:t>
            </a:r>
            <a:r>
              <a:rPr lang="sk-SK" dirty="0"/>
              <a:t>a </a:t>
            </a:r>
            <a:endParaRPr lang="sk-SK" dirty="0" smtClean="0"/>
          </a:p>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falošným</a:t>
            </a:r>
            <a:r>
              <a:rPr lang="sk-SK" dirty="0" smtClean="0"/>
              <a:t> </a:t>
            </a:r>
            <a:r>
              <a:rPr lang="sk-SK" dirty="0"/>
              <a:t>vnútorným zážitkom, </a:t>
            </a:r>
            <a:endParaRPr lang="sk-SK" dirty="0" smtClean="0"/>
          </a:p>
          <a:p>
            <a:r>
              <a:rPr lang="sk-SK" dirty="0" smtClean="0"/>
              <a:t>medzi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slasťou, ktorú spôsobuje styk s Pánom </a:t>
            </a:r>
            <a:r>
              <a:rPr lang="sk-SK" dirty="0"/>
              <a:t>a </a:t>
            </a:r>
            <a:endParaRPr lang="sk-SK" dirty="0" smtClean="0"/>
          </a:p>
          <a:p>
            <a:r>
              <a:rPr lang="sk-SK" dirty="0" smtClean="0"/>
              <a:t>medzi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horkosťou, ktorú zanecháva za sebou diabol</a:t>
            </a:r>
          </a:p>
        </p:txBody>
      </p:sp>
    </p:spTree>
    <p:extLst>
      <p:ext uri="{BB962C8B-B14F-4D97-AF65-F5344CB8AC3E}">
        <p14:creationId xmlns:p14="http://schemas.microsoft.com/office/powerpoint/2010/main" val="3631923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Boh pomáha svojim vyvoleným</a:t>
            </a:r>
            <a:endParaRPr lang="sk-SK" dirty="0"/>
          </a:p>
        </p:txBody>
      </p:sp>
      <p:sp>
        <p:nvSpPr>
          <p:cNvPr id="3" name="Zástupný symbol obsahu 2"/>
          <p:cNvSpPr>
            <a:spLocks noGrp="1"/>
          </p:cNvSpPr>
          <p:nvPr>
            <p:ph idx="1"/>
          </p:nvPr>
        </p:nvSpPr>
        <p:spPr/>
        <p:txBody>
          <a:bodyPr/>
          <a:lstStyle/>
          <a:p>
            <a:r>
              <a:rPr lang="sk-SK" dirty="0" smtClean="0"/>
              <a:t>Zaujímavé </a:t>
            </a:r>
            <a:r>
              <a:rPr lang="sk-SK" dirty="0"/>
              <a:t>je, že Terézia nemala videnia 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zjavenia inscenované diablom</a:t>
            </a:r>
            <a:r>
              <a:rPr lang="sk-SK" dirty="0"/>
              <a:t>, </a:t>
            </a:r>
            <a:endParaRPr lang="sk-SK" dirty="0" smtClean="0"/>
          </a:p>
          <a:p>
            <a:r>
              <a:rPr lang="sk-SK" dirty="0" smtClean="0"/>
              <a:t>mala </a:t>
            </a:r>
            <a:r>
              <a:rPr lang="sk-SK" dirty="0" smtClean="0"/>
              <a:t>ich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len dva alebo trikrát v živote</a:t>
            </a:r>
            <a:r>
              <a:rPr lang="sk-SK" dirty="0"/>
              <a:t>, a aj na </a:t>
            </a:r>
            <a:r>
              <a:rPr lang="sk-SK" dirty="0" smtClean="0"/>
              <a:t>tie </a:t>
            </a:r>
            <a:r>
              <a:rPr lang="sk-SK" dirty="0"/>
              <a:t>ju upozornil Pán (sama by na to neprišla) a poučil ju o </a:t>
            </a:r>
            <a:r>
              <a:rPr lang="sk-SK" dirty="0" smtClean="0"/>
              <a:t>nich.</a:t>
            </a:r>
          </a:p>
          <a:p>
            <a:r>
              <a:rPr lang="sk-SK" dirty="0" smtClean="0"/>
              <a:t>Naopak</a:t>
            </a:r>
            <a:r>
              <a:rPr lang="sk-SK" dirty="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navštívenia z Božej strany boli u nej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nesčíselné</a:t>
            </a:r>
            <a:endParaRPr lang="sk-SK" dirty="0"/>
          </a:p>
        </p:txBody>
      </p:sp>
    </p:spTree>
    <p:extLst>
      <p:ext uri="{BB962C8B-B14F-4D97-AF65-F5344CB8AC3E}">
        <p14:creationId xmlns:p14="http://schemas.microsoft.com/office/powerpoint/2010/main" val="3924079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V modlitbe a mimo modlitby</a:t>
            </a:r>
            <a:endParaRPr lang="sk-SK" b="1" dirty="0"/>
          </a:p>
        </p:txBody>
      </p:sp>
      <p:sp>
        <p:nvSpPr>
          <p:cNvPr id="3" name="Zástupný symbol obsahu 2"/>
          <p:cNvSpPr>
            <a:spLocks noGrp="1"/>
          </p:cNvSpPr>
          <p:nvPr>
            <p:ph idx="1"/>
          </p:nvPr>
        </p:nvSpPr>
        <p:spPr/>
        <p:txBody>
          <a:bodyPr>
            <a:normAutofit fontScale="85000" lnSpcReduction="20000"/>
          </a:bodyPr>
          <a:lstStyle/>
          <a:p>
            <a:r>
              <a:rPr lang="sk-SK" dirty="0" smtClean="0"/>
              <a:t>Teréziinu skúšku </a:t>
            </a:r>
            <a:r>
              <a:rPr lang="sk-SK" dirty="0"/>
              <a:t>dopustil Pán a dovolil, aby pocítila diablov „smrad“ </a:t>
            </a:r>
            <a:r>
              <a:rPr lang="sk-SK" b="1" dirty="0"/>
              <a:t>nepriamo</a:t>
            </a:r>
            <a:r>
              <a:rPr lang="sk-SK" dirty="0"/>
              <a:t>, a to </a:t>
            </a:r>
            <a:r>
              <a:rPr lang="sk-SK" u="sng" dirty="0"/>
              <a:t>v čase, keď nebola ponorená do modlitby</a:t>
            </a:r>
            <a:r>
              <a:rPr lang="sk-SK" dirty="0"/>
              <a:t>. Vtedy ju atakoval démon a </a:t>
            </a:r>
            <a:r>
              <a:rPr lang="sk-SK" dirty="0" smtClean="0"/>
              <a:t>presviedčal </a:t>
            </a:r>
            <a:r>
              <a:rPr lang="sk-SK" dirty="0"/>
              <a:t>o tom, že to, čo prežívala v modlitbe, bolo od diabla.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Terézia</a:t>
            </a:r>
            <a:r>
              <a:rPr lang="sk-SK" dirty="0"/>
              <a:t>, totálne dezorientovaná a celá nešťastná, </a:t>
            </a:r>
            <a:r>
              <a:rPr lang="sk-SK" b="1" dirty="0">
                <a:solidFill>
                  <a:srgbClr val="FF0000"/>
                </a:solidFill>
              </a:rPr>
              <a:t>pripúšťala si tieto veci k srdcu </a:t>
            </a:r>
            <a:r>
              <a:rPr lang="sk-SK" dirty="0"/>
              <a:t>preto, lebo ju ovládal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strach a hrôza </a:t>
            </a:r>
            <a:r>
              <a:rPr lang="sk-SK" dirty="0"/>
              <a:t>z predkladanej, nechcenej ale možnej skutočnosti. Spovedníci a „všetci“ </a:t>
            </a:r>
            <a:r>
              <a:rPr lang="sk-SK" dirty="0" smtClean="0"/>
              <a:t> </a:t>
            </a:r>
            <a:r>
              <a:rPr lang="sk-SK" dirty="0"/>
              <a:t>jej na </a:t>
            </a:r>
            <a:r>
              <a:rPr lang="sk-SK" dirty="0" smtClean="0"/>
              <a:t>takú možnosť </a:t>
            </a:r>
            <a:r>
              <a:rPr lang="sk-SK" dirty="0"/>
              <a:t>pritakávali, a to </a:t>
            </a:r>
            <a:r>
              <a:rPr lang="sk-SK" dirty="0" smtClean="0"/>
              <a:t>aj oficiálne</a:t>
            </a:r>
            <a:r>
              <a:rPr lang="sk-SK" dirty="0"/>
              <a:t>. </a:t>
            </a:r>
            <a:endParaRPr lang="sk-SK" dirty="0" smtClean="0"/>
          </a:p>
          <a:p>
            <a:r>
              <a:rPr lang="sk-SK" u="sng" dirty="0" smtClean="0"/>
              <a:t>Keď </a:t>
            </a:r>
            <a:r>
              <a:rPr lang="sk-SK" u="sng" dirty="0"/>
              <a:t>sa </a:t>
            </a:r>
            <a:r>
              <a:rPr lang="sk-SK" u="sng" dirty="0" smtClean="0"/>
              <a:t>ale ponorila </a:t>
            </a:r>
            <a:r>
              <a:rPr lang="sk-SK" u="sng" dirty="0"/>
              <a:t>do modlitby </a:t>
            </a:r>
            <a:r>
              <a:rPr lang="sk-SK" dirty="0"/>
              <a:t>– nikto nemohol zabrániť, aby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 nej Pán vo svojej božskej slobode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neprehovoril</a:t>
            </a:r>
            <a:r>
              <a:rPr lang="sk-SK" dirty="0"/>
              <a:t>. Vnútorne ju nadprirodzene </a:t>
            </a:r>
            <a:r>
              <a:rPr lang="sk-SK" b="1" dirty="0">
                <a:solidFill>
                  <a:srgbClr val="FF0000"/>
                </a:solidFill>
              </a:rPr>
              <a:t>posilňoval a vyjavoval veci, ako svojej vyvolenej.</a:t>
            </a:r>
          </a:p>
          <a:p>
            <a:endParaRPr lang="sk-SK" dirty="0"/>
          </a:p>
        </p:txBody>
      </p:sp>
    </p:spTree>
    <p:extLst>
      <p:ext uri="{BB962C8B-B14F-4D97-AF65-F5344CB8AC3E}">
        <p14:creationId xmlns:p14="http://schemas.microsoft.com/office/powerpoint/2010/main" val="339828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4.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Strach – zlý radca</a:t>
            </a:r>
            <a:r>
              <a:rPr lang="sk-SK" dirty="0"/>
              <a:t/>
            </a:r>
            <a:br>
              <a:rPr lang="sk-SK" dirty="0"/>
            </a:br>
            <a:endParaRPr lang="sk-SK" dirty="0"/>
          </a:p>
        </p:txBody>
      </p:sp>
      <p:sp>
        <p:nvSpPr>
          <p:cNvPr id="3" name="Zástupný symbol obsahu 2"/>
          <p:cNvSpPr>
            <a:spLocks noGrp="1"/>
          </p:cNvSpPr>
          <p:nvPr>
            <p:ph idx="1"/>
          </p:nvPr>
        </p:nvSpPr>
        <p:spPr/>
        <p:txBody>
          <a:bodyPr>
            <a:normAutofit lnSpcReduction="10000"/>
          </a:bodyPr>
          <a:lstStyle/>
          <a:p>
            <a:r>
              <a:rPr lang="sk-SK" dirty="0"/>
              <a:t>Diabol môže so všetkým robiť veľké vytáčky a spôsobovať rôzne nátlaky, a preto nič nie je istejšie, ako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postupovať s opatrnosťou </a:t>
            </a:r>
            <a:r>
              <a:rPr lang="sk-SK" dirty="0"/>
              <a:t>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zadovážiť si majstra </a:t>
            </a:r>
            <a:r>
              <a:rPr lang="sk-SK" dirty="0"/>
              <a:t>či učeného vodcu, pred ktorým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nič neradno zamlčať</a:t>
            </a:r>
            <a:r>
              <a:rPr lang="sk-SK" dirty="0"/>
              <a:t>. Týmto spôsobom by sa mohlo podľa Terézie zamedziť padnutiu do nastavenej pasce a vyhnúť sa </a:t>
            </a:r>
            <a:r>
              <a:rPr lang="sk-SK" dirty="0" smtClean="0"/>
              <a:t>nemalej škode</a:t>
            </a:r>
            <a:r>
              <a:rPr lang="sk-SK" dirty="0"/>
              <a:t>. Vidí, že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práve strach</a:t>
            </a:r>
            <a:r>
              <a:rPr lang="sk-SK" dirty="0"/>
              <a:t>, ktorý mala z týchto vecí a ktorý majú aj mnohé iné osoby,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jej najviac poškodil. </a:t>
            </a:r>
          </a:p>
        </p:txBody>
      </p:sp>
    </p:spTree>
    <p:extLst>
      <p:ext uri="{BB962C8B-B14F-4D97-AF65-F5344CB8AC3E}">
        <p14:creationId xmlns:p14="http://schemas.microsoft.com/office/powerpoint/2010/main" val="1124365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Spovedníci sv. Terézie</a:t>
            </a:r>
            <a:endParaRPr lang="sk-SK" b="1" dirty="0"/>
          </a:p>
        </p:txBody>
      </p:sp>
      <p:sp>
        <p:nvSpPr>
          <p:cNvPr id="3" name="Zástupný symbol obsahu 2"/>
          <p:cNvSpPr>
            <a:spLocks noGrp="1"/>
          </p:cNvSpPr>
          <p:nvPr>
            <p:ph idx="1"/>
          </p:nvPr>
        </p:nvSpPr>
        <p:spPr/>
        <p:txBody>
          <a:bodyPr>
            <a:normAutofit/>
          </a:bodyPr>
          <a:lstStyle/>
          <a:p>
            <a:r>
              <a:rPr lang="sk-SK" dirty="0" smtClean="0"/>
              <a:t>Viacerí </a:t>
            </a:r>
            <a:r>
              <a:rPr lang="sk-SK" dirty="0"/>
              <a:t>jej známi spovedníci sa spojili 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uvažovali o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postupe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pri jej neobyčajnom duchovnom vývoji </a:t>
            </a:r>
            <a:r>
              <a:rPr lang="sk-SK" dirty="0"/>
              <a:t>a </a:t>
            </a:r>
            <a:r>
              <a:rPr lang="sk-SK" dirty="0" smtClean="0"/>
              <a:t>chceli </a:t>
            </a:r>
            <a:r>
              <a:rPr lang="sk-SK" dirty="0"/>
              <a:t>zabrániť tomu, aby </a:t>
            </a:r>
            <a:r>
              <a:rPr lang="sk-SK" dirty="0" smtClean="0"/>
              <a:t>upadla </a:t>
            </a:r>
            <a:r>
              <a:rPr lang="sk-SK" dirty="0" smtClean="0"/>
              <a:t>do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klamstva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a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zavádzania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zlého</a:t>
            </a:r>
            <a:r>
              <a:rPr lang="sk-SK" dirty="0"/>
              <a:t>. J</a:t>
            </a:r>
            <a:r>
              <a:rPr lang="sk-SK" dirty="0" smtClean="0"/>
              <a:t>ednému </a:t>
            </a:r>
            <a:r>
              <a:rPr lang="sk-SK" dirty="0"/>
              <a:t>z nich sa zdôverila so svojím vnútorným zážitkom a ten ju poslal k inému spovedníkovi. Každému z nich išlo o to, aby ju </a:t>
            </a:r>
            <a:r>
              <a:rPr lang="sk-SK" b="1" dirty="0">
                <a:solidFill>
                  <a:srgbClr val="FF0000"/>
                </a:solidFill>
              </a:rPr>
              <a:t>chránili</a:t>
            </a:r>
            <a:r>
              <a:rPr lang="sk-SK" dirty="0"/>
              <a:t> a </a:t>
            </a:r>
            <a:r>
              <a:rPr lang="sk-SK" b="1" dirty="0" smtClean="0">
                <a:solidFill>
                  <a:srgbClr val="FF0000"/>
                </a:solidFill>
              </a:rPr>
              <a:t>mohli </a:t>
            </a:r>
            <a:r>
              <a:rPr lang="sk-SK" b="1" dirty="0" smtClean="0">
                <a:solidFill>
                  <a:srgbClr val="FF0000"/>
                </a:solidFill>
              </a:rPr>
              <a:t>rozlíšiť </a:t>
            </a:r>
            <a:r>
              <a:rPr lang="sk-SK" dirty="0"/>
              <a:t>pravosť jej prežívaní </a:t>
            </a:r>
          </a:p>
        </p:txBody>
      </p:sp>
    </p:spTree>
    <p:extLst>
      <p:ext uri="{BB962C8B-B14F-4D97-AF65-F5344CB8AC3E}">
        <p14:creationId xmlns:p14="http://schemas.microsoft.com/office/powerpoint/2010/main" val="1784719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Rozhodnutia spovedníka</a:t>
            </a:r>
            <a:endParaRPr lang="sk-SK" b="1" dirty="0"/>
          </a:p>
        </p:txBody>
      </p:sp>
      <p:sp>
        <p:nvSpPr>
          <p:cNvPr id="3" name="Zástupný symbol obsahu 2"/>
          <p:cNvSpPr>
            <a:spLocks noGrp="1"/>
          </p:cNvSpPr>
          <p:nvPr>
            <p:ph idx="1"/>
          </p:nvPr>
        </p:nvSpPr>
        <p:spPr/>
        <p:txBody>
          <a:bodyPr>
            <a:normAutofit lnSpcReduction="10000"/>
          </a:bodyPr>
          <a:lstStyle/>
          <a:p>
            <a:r>
              <a:rPr lang="sk-SK" dirty="0"/>
              <a:t>Po porade s ostatnými (boli traja alebo štyria) </a:t>
            </a:r>
            <a:r>
              <a:rPr lang="sk-SK" dirty="0" smtClean="0"/>
              <a:t>jej </a:t>
            </a:r>
            <a:r>
              <a:rPr lang="sk-SK" dirty="0"/>
              <a:t>spovedník oznámil výsledok </a:t>
            </a:r>
            <a:r>
              <a:rPr lang="sk-SK" dirty="0" smtClean="0"/>
              <a:t>svojho rozhodnutia. </a:t>
            </a:r>
            <a:r>
              <a:rPr lang="sk-SK" dirty="0"/>
              <a:t>Všetci sa uzhodli na tom, že </a:t>
            </a:r>
            <a:endParaRPr lang="sk-SK" dirty="0" smtClean="0"/>
          </a:p>
          <a:p>
            <a:r>
              <a:rPr lang="sk-SK" b="1" dirty="0" smtClean="0">
                <a:solidFill>
                  <a:srgbClr val="FF0000"/>
                </a:solidFill>
              </a:rPr>
              <a:t>to </a:t>
            </a:r>
            <a:r>
              <a:rPr lang="sk-SK" b="1" dirty="0">
                <a:solidFill>
                  <a:srgbClr val="FF0000"/>
                </a:solidFill>
              </a:rPr>
              <a:t>bol diabol, čo k nej hovoril</a:t>
            </a:r>
            <a:r>
              <a:rPr lang="sk-SK" dirty="0"/>
              <a:t>. </a:t>
            </a:r>
            <a:endParaRPr lang="sk-SK" dirty="0" smtClean="0"/>
          </a:p>
          <a:p>
            <a:r>
              <a:rPr lang="sk-SK" dirty="0" smtClean="0"/>
              <a:t>Spovedník</a:t>
            </a:r>
            <a:r>
              <a:rPr lang="sk-SK" dirty="0" smtClean="0"/>
              <a:t> </a:t>
            </a:r>
            <a:r>
              <a:rPr lang="sk-SK" dirty="0"/>
              <a:t>jej to </a:t>
            </a:r>
            <a:r>
              <a:rPr lang="sk-SK" dirty="0" smtClean="0"/>
              <a:t>oznámil a</a:t>
            </a:r>
            <a:r>
              <a:rPr lang="sk-SK" dirty="0"/>
              <a:t> povedali jej, že </a:t>
            </a:r>
            <a:r>
              <a:rPr lang="sk-SK" u="sng" dirty="0"/>
              <a:t>nemá pristupovať </a:t>
            </a:r>
            <a:r>
              <a:rPr lang="sk-SK" u="sng" dirty="0" smtClean="0"/>
              <a:t>často </a:t>
            </a:r>
            <a:r>
              <a:rPr lang="sk-SK" u="sng" dirty="0"/>
              <a:t>k svätému prijímaniu</a:t>
            </a:r>
            <a:r>
              <a:rPr lang="sk-SK" dirty="0"/>
              <a:t>, ale radšej </a:t>
            </a:r>
            <a:endParaRPr lang="sk-SK" dirty="0" smtClean="0"/>
          </a:p>
          <a:p>
            <a:r>
              <a:rPr lang="sk-SK" u="sng" dirty="0" smtClean="0"/>
              <a:t>sa </a:t>
            </a:r>
            <a:r>
              <a:rPr lang="sk-SK" u="sng" dirty="0"/>
              <a:t>usilovať o väčšie rozptýlenie </a:t>
            </a:r>
            <a:endParaRPr lang="sk-SK" u="sng" dirty="0" smtClean="0"/>
          </a:p>
          <a:p>
            <a:r>
              <a:rPr lang="sk-SK" u="sng" dirty="0" smtClean="0"/>
              <a:t>bez </a:t>
            </a:r>
            <a:r>
              <a:rPr lang="sk-SK" u="sng" dirty="0"/>
              <a:t>vyhľadávania samoty</a:t>
            </a:r>
            <a:r>
              <a:rPr lang="sk-SK" dirty="0"/>
              <a:t>.</a:t>
            </a:r>
          </a:p>
          <a:p>
            <a:endParaRPr lang="sk-SK" dirty="0"/>
          </a:p>
        </p:txBody>
      </p:sp>
    </p:spTree>
    <p:extLst>
      <p:ext uri="{BB962C8B-B14F-4D97-AF65-F5344CB8AC3E}">
        <p14:creationId xmlns:p14="http://schemas.microsoft.com/office/powerpoint/2010/main" val="883834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Najťažšia skúška: nemôcť prijať Pánovo Telo, Eucharistiu</a:t>
            </a:r>
            <a:r>
              <a:rPr lang="sk-SK" dirty="0"/>
              <a:t/>
            </a:r>
            <a:br>
              <a:rPr lang="sk-SK" dirty="0"/>
            </a:br>
            <a:endParaRPr lang="sk-SK" dirty="0"/>
          </a:p>
        </p:txBody>
      </p:sp>
      <p:sp>
        <p:nvSpPr>
          <p:cNvPr id="3" name="Zástupný symbol obsahu 2"/>
          <p:cNvSpPr>
            <a:spLocks noGrp="1"/>
          </p:cNvSpPr>
          <p:nvPr>
            <p:ph idx="1"/>
          </p:nvPr>
        </p:nvSpPr>
        <p:spPr/>
        <p:txBody>
          <a:bodyPr>
            <a:normAutofit fontScale="85000" lnSpcReduction="20000"/>
          </a:bodyPr>
          <a:lstStyle/>
          <a:p>
            <a:r>
              <a:rPr lang="sk-SK" dirty="0"/>
              <a:t>Teréziu táto správa priam </a:t>
            </a:r>
            <a:r>
              <a:rPr lang="sk-SK" u="sng" dirty="0"/>
              <a:t>šokovala</a:t>
            </a:r>
            <a:r>
              <a:rPr lang="sk-SK" dirty="0"/>
              <a:t> a vyvolala v nej ešte väčšie obavy. Šťastie, že zdravotné problémy so srdcom jej aj tak sa nedovoľovali zdržovať sa v jednej miestnosti sama, a to ani cez deň. Keďže vnímala tvrdenie mnohých toho, čomu sama nemohla veriť, dostala sa do obrovských </a:t>
            </a:r>
            <a:r>
              <a:rPr lang="sk-SK" u="sng" dirty="0"/>
              <a:t>škrupúľ</a:t>
            </a:r>
            <a:r>
              <a:rPr lang="sk-SK" dirty="0"/>
              <a:t>. Túto – pre ňu takmer neznesiteľnú situáciu </a:t>
            </a:r>
            <a:r>
              <a:rPr lang="sk-SK" dirty="0" smtClean="0"/>
              <a:t>si zdôvodňovala </a:t>
            </a:r>
            <a:r>
              <a:rPr lang="sk-SK" dirty="0"/>
              <a:t>tak, že to všetko </a:t>
            </a:r>
            <a:r>
              <a:rPr lang="sk-SK" b="1" dirty="0">
                <a:solidFill>
                  <a:srgbClr val="FF0000"/>
                </a:solidFill>
              </a:rPr>
              <a:t>dopustil </a:t>
            </a:r>
            <a:r>
              <a:rPr lang="sk-SK" b="1" dirty="0" smtClean="0">
                <a:solidFill>
                  <a:srgbClr val="FF0000"/>
                </a:solidFill>
              </a:rPr>
              <a:t>na ňu Boh </a:t>
            </a:r>
            <a:r>
              <a:rPr lang="sk-SK" b="1" dirty="0">
                <a:solidFill>
                  <a:srgbClr val="FF0000"/>
                </a:solidFill>
              </a:rPr>
              <a:t>pre nedostatok jej pokory</a:t>
            </a:r>
            <a:r>
              <a:rPr lang="sk-SK" dirty="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Všetkých považovala za lepších a svätejších od seba</a:t>
            </a:r>
            <a:r>
              <a:rPr lang="sk-SK" dirty="0"/>
              <a:t>, aj za učenejších, takže nenachádzala dôvod prečo neveriť ich slovám. Vysvetľovala si to tak, že svojím vlastným ničomným životom </a:t>
            </a:r>
            <a:r>
              <a:rPr lang="sk-SK" b="1" dirty="0">
                <a:solidFill>
                  <a:srgbClr val="FF0000"/>
                </a:solidFill>
              </a:rPr>
              <a:t>si vyslúžila</a:t>
            </a:r>
            <a:r>
              <a:rPr lang="sk-SK" dirty="0"/>
              <a:t>, aby jej raz povedali bolestnú pravdu do očí.</a:t>
            </a:r>
          </a:p>
          <a:p>
            <a:endParaRPr lang="sk-SK" dirty="0"/>
          </a:p>
        </p:txBody>
      </p:sp>
    </p:spTree>
    <p:extLst>
      <p:ext uri="{BB962C8B-B14F-4D97-AF65-F5344CB8AC3E}">
        <p14:creationId xmlns:p14="http://schemas.microsoft.com/office/powerpoint/2010/main" val="897909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Postoj a vnútorný boj</a:t>
            </a:r>
            <a:endParaRPr lang="sk-SK" b="1" dirty="0"/>
          </a:p>
        </p:txBody>
      </p:sp>
      <p:sp>
        <p:nvSpPr>
          <p:cNvPr id="3" name="Zástupný symbol obsahu 2"/>
          <p:cNvSpPr>
            <a:spLocks noGrp="1"/>
          </p:cNvSpPr>
          <p:nvPr>
            <p:ph idx="1"/>
          </p:nvPr>
        </p:nvSpPr>
        <p:spPr/>
        <p:txBody>
          <a:bodyPr>
            <a:normAutofit fontScale="85000" lnSpcReduction="10000"/>
          </a:bodyPr>
          <a:lstStyle/>
          <a:p>
            <a:r>
              <a:rPr lang="sk-SK" dirty="0" smtClean="0"/>
              <a:t>Spomína na zákaz prijímania aj  </a:t>
            </a:r>
            <a:r>
              <a:rPr lang="sk-SK" dirty="0"/>
              <a:t>v 19. článku 6. kapitoly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Knihy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zakladaní</a:t>
            </a:r>
            <a:r>
              <a:rPr lang="sk-SK" dirty="0" smtClean="0"/>
              <a:t>. Pomohol jej </a:t>
            </a:r>
            <a:r>
              <a:rPr lang="sk-SK" dirty="0" smtClean="0"/>
              <a:t>tragický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príbeh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jednej pani</a:t>
            </a:r>
            <a:r>
              <a:rPr lang="sk-SK" dirty="0" smtClean="0"/>
              <a:t>. Po </a:t>
            </a:r>
            <a:r>
              <a:rPr lang="sk-SK" dirty="0"/>
              <a:t>vymožení každodennej sv. omše v jej dome a každodenného svätého prijímania počas jej choroby, istý klerik, horlivý Boží služobník, </a:t>
            </a:r>
            <a:r>
              <a:rPr lang="sk-SK" dirty="0" smtClean="0"/>
              <a:t>jej viackrát povedal, </a:t>
            </a:r>
            <a:r>
              <a:rPr lang="sk-SK" dirty="0"/>
              <a:t>že sa mu nezdá, žeby bola až taká chorá, aby musela vo vlastnom dome denne pristupovať k sviatosti oltárnej. Ona,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keď zistila, že sa jej skončila táto výsada, sa tak rozhnevala</a:t>
            </a:r>
            <a:r>
              <a:rPr lang="sk-SK" dirty="0"/>
              <a:t> – </a:t>
            </a:r>
            <a:r>
              <a:rPr lang="sk-SK" dirty="0" smtClean="0"/>
              <a:t>muselo to </a:t>
            </a:r>
            <a:r>
              <a:rPr lang="sk-SK" dirty="0"/>
              <a:t>byť diablovo pokušenie – </a:t>
            </a:r>
            <a:r>
              <a:rPr lang="sk-SK" dirty="0">
                <a:solidFill>
                  <a:srgbClr val="FF0000"/>
                </a:solidFill>
              </a:rPr>
              <a:t>že</a:t>
            </a:r>
            <a:r>
              <a:rPr lang="sk-SK" dirty="0"/>
              <a:t> kňaza pohoršila a ten sa </a:t>
            </a:r>
            <a:r>
              <a:rPr lang="sk-SK" dirty="0" smtClean="0"/>
              <a:t>Terézii posťažoval</a:t>
            </a:r>
            <a:r>
              <a:rPr lang="sk-SK" dirty="0"/>
              <a:t>. Žena na to </a:t>
            </a:r>
            <a:r>
              <a:rPr lang="sk-SK" b="1" dirty="0">
                <a:solidFill>
                  <a:srgbClr val="FF0000"/>
                </a:solidFill>
              </a:rPr>
              <a:t>zomrela</a:t>
            </a:r>
            <a:r>
              <a:rPr lang="sk-SK" dirty="0"/>
              <a:t> a </a:t>
            </a:r>
            <a:r>
              <a:rPr lang="sk-SK" u="sng" dirty="0"/>
              <a:t>nevie sa, či sa zmierila s Bohom</a:t>
            </a:r>
            <a:r>
              <a:rPr lang="sk-SK" dirty="0"/>
              <a:t>. </a:t>
            </a:r>
          </a:p>
        </p:txBody>
      </p:sp>
    </p:spTree>
    <p:extLst>
      <p:ext uri="{BB962C8B-B14F-4D97-AF65-F5344CB8AC3E}">
        <p14:creationId xmlns:p14="http://schemas.microsoft.com/office/powerpoint/2010/main" val="3351074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a:t/>
            </a:r>
            <a:br>
              <a:rPr lang="sk-SK" dirty="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6.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Pánovho rozhodnutie potešuje srdcia vyvolených</a:t>
            </a:r>
            <a:r>
              <a:rPr lang="sk-SK" dirty="0"/>
              <a:t/>
            </a:r>
            <a:br>
              <a:rPr lang="sk-SK" dirty="0"/>
            </a:br>
            <a:endParaRPr lang="sk-SK" dirty="0"/>
          </a:p>
        </p:txBody>
      </p:sp>
      <p:sp>
        <p:nvSpPr>
          <p:cNvPr id="3" name="Zástupný symbol obsahu 2"/>
          <p:cNvSpPr>
            <a:spLocks noGrp="1"/>
          </p:cNvSpPr>
          <p:nvPr>
            <p:ph idx="1"/>
          </p:nvPr>
        </p:nvSpPr>
        <p:spPr/>
        <p:txBody>
          <a:bodyPr>
            <a:normAutofit fontScale="92500" lnSpcReduction="20000"/>
          </a:bodyPr>
          <a:lstStyle/>
          <a:p>
            <a:r>
              <a:rPr lang="sk-SK" dirty="0"/>
              <a:t>Sedela </a:t>
            </a:r>
            <a:r>
              <a:rPr lang="sk-SK" dirty="0" smtClean="0"/>
              <a:t>v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oratóriu</a:t>
            </a:r>
            <a:r>
              <a:rPr lang="sk-SK" dirty="0" smtClean="0"/>
              <a:t> </a:t>
            </a:r>
            <a:r>
              <a:rPr lang="sk-SK" dirty="0"/>
              <a:t>sama, nikto nebol pri nej, aby si odpočinula, nemohla sa ani modliť, ani čítať, bola plná strachu a bôle z toľkého trápenia, starostí, či </a:t>
            </a:r>
            <a:r>
              <a:rPr lang="sk-SK" dirty="0" smtClean="0"/>
              <a:t>bola alebo nebola </a:t>
            </a:r>
            <a:r>
              <a:rPr lang="sk-SK" dirty="0"/>
              <a:t>oklamaná démonom, zmätená a unavená. Prešli tak </a:t>
            </a:r>
            <a:r>
              <a:rPr lang="sk-SK" b="1" dirty="0">
                <a:solidFill>
                  <a:srgbClr val="FF0000"/>
                </a:solidFill>
              </a:rPr>
              <a:t>štyri hodiny, možno päť </a:t>
            </a:r>
            <a:r>
              <a:rPr lang="sk-SK" dirty="0"/>
              <a:t>a nebolo pre ňu útechy ani z neba, ani zo zeme. Pán ju nechal takto sa trápiť predstavami </a:t>
            </a:r>
            <a:r>
              <a:rPr lang="sk-SK" dirty="0" smtClean="0"/>
              <a:t>o</a:t>
            </a:r>
            <a:r>
              <a:rPr lang="sk-SK" dirty="0"/>
              <a:t> </a:t>
            </a:r>
            <a:r>
              <a:rPr lang="sk-SK" dirty="0" smtClean="0"/>
              <a:t> </a:t>
            </a:r>
            <a:r>
              <a:rPr lang="sk-SK" dirty="0" smtClean="0"/>
              <a:t>nebezpečenstvách, </a:t>
            </a:r>
            <a:r>
              <a:rPr lang="sk-SK" dirty="0"/>
              <a:t>čo na ňu </a:t>
            </a:r>
            <a:r>
              <a:rPr lang="sk-SK" dirty="0" smtClean="0"/>
              <a:t>striehli.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Stalo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 ale niečo</a:t>
            </a:r>
            <a:r>
              <a:rPr lang="sk-SK" dirty="0"/>
              <a:t>, lež prv, než to vysloví, velebí Pána ako skutočného a mocného priateľa, ktorý môže urobiť všetko čo chce 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ktorý nikdy neprestáva milovať toho, kto jeho miluje</a:t>
            </a:r>
            <a:r>
              <a:rPr lang="sk-SK" dirty="0"/>
              <a:t>. Chváli ho a velebí. </a:t>
            </a:r>
          </a:p>
        </p:txBody>
      </p:sp>
    </p:spTree>
    <p:extLst>
      <p:ext uri="{BB962C8B-B14F-4D97-AF65-F5344CB8AC3E}">
        <p14:creationId xmlns:p14="http://schemas.microsoft.com/office/powerpoint/2010/main" val="363538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OBSAH</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70000" lnSpcReduction="20000"/>
          </a:bodyPr>
          <a:lstStyle/>
          <a:p>
            <a:r>
              <a:rPr lang="sk-SK" sz="3400" b="1" dirty="0"/>
              <a:t>Pravá úcta a spoľahlivá zbožnosť</a:t>
            </a:r>
            <a:endParaRPr lang="sk-SK" sz="3400" dirty="0"/>
          </a:p>
          <a:p>
            <a:r>
              <a:rPr lang="sk-SK" sz="3400" b="1" dirty="0"/>
              <a:t>Pokušenie </a:t>
            </a:r>
            <a:r>
              <a:rPr lang="sk-SK" sz="3400" b="1" dirty="0" smtClean="0"/>
              <a:t>prvých hnutí a</a:t>
            </a:r>
            <a:r>
              <a:rPr lang="sk-SK" sz="3400" b="1" dirty="0"/>
              <a:t> Písmo ako </a:t>
            </a:r>
            <a:r>
              <a:rPr lang="sk-SK" sz="3400" b="1" dirty="0" smtClean="0"/>
              <a:t>záruka</a:t>
            </a:r>
          </a:p>
          <a:p>
            <a:r>
              <a:rPr lang="sk-SK" sz="3400" b="1" dirty="0"/>
              <a:t>Cesta tŕním a chrastím – obdobie skúšok</a:t>
            </a:r>
            <a:endParaRPr lang="sk-SK" sz="3400" dirty="0"/>
          </a:p>
          <a:p>
            <a:r>
              <a:rPr lang="sk-SK" sz="3400" b="1" dirty="0"/>
              <a:t>Strach – zlý radca</a:t>
            </a:r>
            <a:endParaRPr lang="sk-SK" sz="3400" dirty="0"/>
          </a:p>
          <a:p>
            <a:r>
              <a:rPr lang="sk-SK" sz="3400" b="1" dirty="0"/>
              <a:t>Najťažšia skúška: </a:t>
            </a:r>
            <a:r>
              <a:rPr lang="sk-SK" sz="3400" b="1" dirty="0" smtClean="0"/>
              <a:t>bez Eucharistie</a:t>
            </a:r>
          </a:p>
          <a:p>
            <a:r>
              <a:rPr lang="sk-SK" sz="3400" b="1" dirty="0" smtClean="0"/>
              <a:t>Pánovo rozhodnutie potešuje srdce</a:t>
            </a:r>
          </a:p>
          <a:p>
            <a:r>
              <a:rPr lang="sk-SK" sz="3400" b="1" dirty="0"/>
              <a:t>Nemaj strach, dcéra, Ja Som a neopustím ťa, neboj sa</a:t>
            </a:r>
            <a:endParaRPr lang="sk-SK" sz="3400" dirty="0"/>
          </a:p>
          <a:p>
            <a:r>
              <a:rPr lang="sk-SK" sz="3400" b="1" dirty="0" smtClean="0"/>
              <a:t>Byť </a:t>
            </a:r>
            <a:r>
              <a:rPr lang="sk-SK" sz="3400" b="1" dirty="0"/>
              <a:t>služobníkom Toho, koho poslúcha more i </a:t>
            </a:r>
            <a:r>
              <a:rPr lang="sk-SK" sz="3400" b="1" dirty="0" smtClean="0"/>
              <a:t>vietor</a:t>
            </a:r>
          </a:p>
          <a:p>
            <a:r>
              <a:rPr lang="sk-SK" sz="3400" b="1" dirty="0"/>
              <a:t>Ako sa striasť dotieravosti démonov</a:t>
            </a:r>
            <a:endParaRPr lang="sk-SK" sz="3400" dirty="0"/>
          </a:p>
          <a:p>
            <a:r>
              <a:rPr lang="sk-SK" sz="3400" b="1" dirty="0"/>
              <a:t>S</a:t>
            </a:r>
            <a:r>
              <a:rPr lang="sk-SK" sz="3400" b="1" dirty="0" smtClean="0"/>
              <a:t>v</a:t>
            </a:r>
            <a:r>
              <a:rPr lang="sk-SK" sz="3400" b="1" dirty="0"/>
              <a:t>. Mária Magdaléna </a:t>
            </a:r>
            <a:r>
              <a:rPr lang="it-IT" sz="3400" b="1" dirty="0"/>
              <a:t>de Pazzi</a:t>
            </a:r>
            <a:r>
              <a:rPr lang="sk-SK" sz="3400" b="1" dirty="0"/>
              <a:t> </a:t>
            </a:r>
            <a:r>
              <a:rPr lang="sk-SK" sz="3400" b="1" dirty="0" smtClean="0"/>
              <a:t>OCD</a:t>
            </a:r>
          </a:p>
          <a:p>
            <a:r>
              <a:rPr lang="sk-SK" sz="3400" b="1" dirty="0"/>
              <a:t>Pravý odpočinok v </a:t>
            </a:r>
            <a:r>
              <a:rPr lang="sk-SK" sz="3400" b="1" dirty="0" smtClean="0"/>
              <a:t>Pánovi</a:t>
            </a:r>
          </a:p>
          <a:p>
            <a:r>
              <a:rPr lang="sk-SK" sz="3400" b="1" dirty="0" smtClean="0"/>
              <a:t>Záver – čo trápi sväticu</a:t>
            </a:r>
            <a:endParaRPr lang="sk-SK" sz="3400" dirty="0"/>
          </a:p>
          <a:p>
            <a:endParaRPr lang="sk-SK" dirty="0"/>
          </a:p>
          <a:p>
            <a:endParaRPr lang="sk-SK" dirty="0"/>
          </a:p>
          <a:p>
            <a:endParaRPr lang="sk-SK" dirty="0"/>
          </a:p>
        </p:txBody>
      </p:sp>
    </p:spTree>
    <p:extLst>
      <p:ext uri="{BB962C8B-B14F-4D97-AF65-F5344CB8AC3E}">
        <p14:creationId xmlns:p14="http://schemas.microsoft.com/office/powerpoint/2010/main" val="1351157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Modlitba vďaky a chvály</a:t>
            </a:r>
            <a:endParaRPr lang="sk-SK" b="1" dirty="0"/>
          </a:p>
        </p:txBody>
      </p:sp>
      <p:sp>
        <p:nvSpPr>
          <p:cNvPr id="3" name="Zástupný symbol obsahu 2"/>
          <p:cNvSpPr>
            <a:spLocks noGrp="1"/>
          </p:cNvSpPr>
          <p:nvPr>
            <p:ph idx="1"/>
          </p:nvPr>
        </p:nvSpPr>
        <p:spPr/>
        <p:txBody>
          <a:bodyPr>
            <a:normAutofit fontScale="85000" lnSpcReduction="10000"/>
          </a:bodyPr>
          <a:lstStyle/>
          <a:p>
            <a:r>
              <a:rPr lang="sk-SK" dirty="0"/>
              <a:t>„Zdá sa, Pane, – zvolá – že prísne skúšaš toho, kto ťa miluje, aby v krajnosti utrpenia mohol pochopiť aj krajnosť Tvojej lásky. Ach, Bože môj, kto by mohol pochopiť a mať také vzdelanie a také nové slová, ktorými by docenil tvoje diela tak, ako ich teraz chápe moja duša! Všetko mi chýba, môj Pane; ale ak Ty ma neopustíš, ani ja sa proti tebe nepreviním. Nech sa postavia proti mne všetci učenci; nech ma prenasledujú všetky stvory, nech ma drvia démoni, kiež mi len Ty nikdy nechýbaš, Pane, veď už som okúsila odmenu, s akou odchádza ten, čo jedine v teba </a:t>
            </a:r>
            <a:r>
              <a:rPr lang="sk-SK" dirty="0" smtClean="0"/>
              <a:t>dúfa.“</a:t>
            </a:r>
            <a:endParaRPr lang="sk-SK" dirty="0"/>
          </a:p>
        </p:txBody>
      </p:sp>
    </p:spTree>
    <p:extLst>
      <p:ext uri="{BB962C8B-B14F-4D97-AF65-F5344CB8AC3E}">
        <p14:creationId xmlns:p14="http://schemas.microsoft.com/office/powerpoint/2010/main" val="1782296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7.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Nemaj strach, dcéra, Ja Som a neopustím ťa, neboj sa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Tieto slová začula a zároveň v nej vyvolali efekt</a:t>
            </a:r>
          </a:p>
          <a:p>
            <a:r>
              <a:rPr lang="sk-SK" dirty="0"/>
              <a:t>V poznámkach pod čiarou je zaznamenané vysvetlenie významu týchto slov, že totiž ide o kondenzované slová </a:t>
            </a:r>
            <a:r>
              <a:rPr lang="sk-SK" dirty="0">
                <a:effectLst>
                  <a:outerShdw blurRad="50800" dist="38100" dir="2700000" algn="tl" rotWithShape="0">
                    <a:prstClr val="black">
                      <a:alpha val="40000"/>
                    </a:prstClr>
                  </a:outerShdw>
                </a:effectLst>
              </a:rPr>
              <a:t>Vzkrieseného Pána </a:t>
            </a:r>
            <a:r>
              <a:rPr lang="sk-SK" dirty="0"/>
              <a:t>zložených z Lukáša 24, 36; a jeho prisľúbenia u Jána 14, 18. Terézia podobne ako kedysi Mária Magdaléna prežívala </a:t>
            </a:r>
            <a:r>
              <a:rPr lang="sk-SK" b="1" dirty="0"/>
              <a:t>ukrutné vnútorné skúšky </a:t>
            </a:r>
            <a:r>
              <a:rPr lang="sk-SK" dirty="0"/>
              <a:t>pod krížom nášho Pána, keď nenachádzala ľudské východisko, ale </a:t>
            </a:r>
            <a:r>
              <a:rPr lang="sk-SK" b="1" dirty="0">
                <a:solidFill>
                  <a:srgbClr val="FF0000"/>
                </a:solidFill>
              </a:rPr>
              <a:t>aj nevýslovnú radosť </a:t>
            </a:r>
            <a:r>
              <a:rPr lang="sk-SK" dirty="0"/>
              <a:t>zo Vzkrieseného Krista.</a:t>
            </a:r>
          </a:p>
        </p:txBody>
      </p:sp>
    </p:spTree>
    <p:extLst>
      <p:ext uri="{BB962C8B-B14F-4D97-AF65-F5344CB8AC3E}">
        <p14:creationId xmlns:p14="http://schemas.microsoft.com/office/powerpoint/2010/main" val="3723878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Koniec zármutku a začiatok radosti</a:t>
            </a:r>
            <a:endParaRPr lang="sk-SK" b="1" dirty="0"/>
          </a:p>
        </p:txBody>
      </p:sp>
      <p:sp>
        <p:nvSpPr>
          <p:cNvPr id="3" name="Zástupný symbol obsahu 2"/>
          <p:cNvSpPr>
            <a:spLocks noGrp="1"/>
          </p:cNvSpPr>
          <p:nvPr>
            <p:ph idx="1"/>
          </p:nvPr>
        </p:nvSpPr>
        <p:spPr/>
        <p:txBody>
          <a:bodyPr/>
          <a:lstStyle/>
          <a:p>
            <a:r>
              <a:rPr lang="sk-SK" dirty="0"/>
              <a:t>Ach, aký to dobrý Boh! Ach, aký dobrý Pán a aký mocný! Nielen že </a:t>
            </a:r>
            <a:r>
              <a:rPr lang="sk-SK" b="1" dirty="0">
                <a:solidFill>
                  <a:srgbClr val="FF0000"/>
                </a:solidFill>
              </a:rPr>
              <a:t>dá radu</a:t>
            </a:r>
            <a:r>
              <a:rPr lang="sk-SK" dirty="0"/>
              <a:t>, ale aj </a:t>
            </a:r>
            <a:r>
              <a:rPr lang="sk-SK" b="1" dirty="0">
                <a:solidFill>
                  <a:srgbClr val="FF0000"/>
                </a:solidFill>
              </a:rPr>
              <a:t>prostriedok</a:t>
            </a:r>
            <a:r>
              <a:rPr lang="sk-SK" dirty="0"/>
              <a:t>. </a:t>
            </a:r>
            <a:endParaRPr lang="sk-SK" dirty="0" smtClean="0"/>
          </a:p>
          <a:p>
            <a:r>
              <a:rPr lang="sk-SK" dirty="0" smtClean="0"/>
              <a:t>Jeho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slová</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dirty="0"/>
              <a:t>sú </a:t>
            </a:r>
            <a:r>
              <a:rPr lang="sk-SK" dirty="0" smtClean="0"/>
              <a:t>zároveň aj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jeho dielom</a:t>
            </a:r>
            <a:r>
              <a:rPr lang="sk-SK" dirty="0" smtClean="0"/>
              <a:t>. </a:t>
            </a:r>
            <a:endParaRPr lang="sk-SK" dirty="0" smtClean="0"/>
          </a:p>
          <a:p>
            <a:r>
              <a:rPr lang="sk-SK" dirty="0" smtClean="0"/>
              <a:t>Ach</a:t>
            </a:r>
            <a:r>
              <a:rPr lang="sk-SK" dirty="0"/>
              <a:t>, aký mi je Boh </a:t>
            </a:r>
            <a:r>
              <a:rPr lang="sk-SK" dirty="0" smtClean="0"/>
              <a:t>milostivý </a:t>
            </a:r>
            <a:r>
              <a:rPr lang="sk-SK" dirty="0"/>
              <a:t>a ako len </a:t>
            </a:r>
            <a:r>
              <a:rPr lang="sk-SK" b="1" dirty="0">
                <a:solidFill>
                  <a:srgbClr val="FF0000"/>
                </a:solidFill>
              </a:rPr>
              <a:t>posilňuje vieru </a:t>
            </a:r>
            <a:r>
              <a:rPr lang="sk-SK" dirty="0"/>
              <a:t>a </a:t>
            </a:r>
            <a:r>
              <a:rPr lang="sk-SK" b="1" dirty="0">
                <a:solidFill>
                  <a:srgbClr val="FF0000"/>
                </a:solidFill>
              </a:rPr>
              <a:t>rozmnožuje lásku</a:t>
            </a:r>
            <a:r>
              <a:rPr lang="sk-SK" dirty="0"/>
              <a:t>!</a:t>
            </a:r>
          </a:p>
        </p:txBody>
      </p:sp>
    </p:spTree>
    <p:extLst>
      <p:ext uri="{BB962C8B-B14F-4D97-AF65-F5344CB8AC3E}">
        <p14:creationId xmlns:p14="http://schemas.microsoft.com/office/powerpoint/2010/main" val="3355683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dirty="0"/>
              <a:t/>
            </a:r>
            <a:br>
              <a:rPr lang="sk-SK" dirty="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8.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Pochopiť, čo znamená byť služobníkom Toho, koho poslúcha more i vietor</a:t>
            </a:r>
            <a:r>
              <a:rPr lang="sk-SK" dirty="0"/>
              <a:t/>
            </a:r>
            <a:br>
              <a:rPr lang="sk-SK" dirty="0"/>
            </a:br>
            <a:endParaRPr lang="sk-SK" dirty="0"/>
          </a:p>
        </p:txBody>
      </p:sp>
      <p:sp>
        <p:nvSpPr>
          <p:cNvPr id="3" name="Zástupný symbol obsahu 2"/>
          <p:cNvSpPr>
            <a:spLocks noGrp="1"/>
          </p:cNvSpPr>
          <p:nvPr>
            <p:ph idx="1"/>
          </p:nvPr>
        </p:nvSpPr>
        <p:spPr/>
        <p:txBody>
          <a:bodyPr>
            <a:normAutofit lnSpcReduction="10000"/>
          </a:bodyPr>
          <a:lstStyle/>
          <a:p>
            <a:endParaRPr lang="sk-SK" dirty="0" smtClean="0"/>
          </a:p>
          <a:p>
            <a:r>
              <a:rPr lang="sk-SK" dirty="0" smtClean="0"/>
              <a:t>„</a:t>
            </a:r>
            <a:r>
              <a:rPr lang="sk-SK" dirty="0"/>
              <a:t>On vstal, pohrozil vetru a povedal moru: ´Mlč, utíš sa!´ Vietor prestal a nastalo veľké ticho“ [</a:t>
            </a:r>
            <a:r>
              <a:rPr lang="sk-SK" dirty="0" err="1"/>
              <a:t>Mk</a:t>
            </a:r>
            <a:r>
              <a:rPr lang="sk-SK" dirty="0"/>
              <a:t> 4, 39</a:t>
            </a:r>
            <a:r>
              <a:rPr lang="sk-SK" dirty="0" smtClean="0"/>
              <a:t>].</a:t>
            </a:r>
          </a:p>
          <a:p>
            <a:r>
              <a:rPr lang="sk-SK" dirty="0" smtClean="0"/>
              <a:t>Kto </a:t>
            </a:r>
            <a:r>
              <a:rPr lang="sk-SK" dirty="0"/>
              <a:t>je ten, ktorého poslúchajú aj všetky </a:t>
            </a:r>
            <a:r>
              <a:rPr lang="sk-SK" dirty="0" smtClean="0"/>
              <a:t>Teréziine</a:t>
            </a:r>
            <a:r>
              <a:rPr lang="sk-SK" dirty="0" smtClean="0"/>
              <a:t> mohutnosti – rozum</a:t>
            </a:r>
            <a:r>
              <a:rPr lang="sk-SK" dirty="0"/>
              <a:t>, pamäť a </a:t>
            </a:r>
            <a:r>
              <a:rPr lang="sk-SK" dirty="0" smtClean="0"/>
              <a:t>vôľa? </a:t>
            </a:r>
            <a:r>
              <a:rPr lang="sk-SK" dirty="0"/>
              <a:t>Kto je ten, čo dokáže dať svetlo v tak veľkej temnote, a to v jednom okamihu a zároveň učiní mäkkým </a:t>
            </a:r>
            <a:r>
              <a:rPr lang="sk-SK" dirty="0" smtClean="0"/>
              <a:t>srdce?</a:t>
            </a:r>
            <a:endParaRPr lang="sk-SK" dirty="0"/>
          </a:p>
        </p:txBody>
      </p:sp>
    </p:spTree>
    <p:extLst>
      <p:ext uri="{BB962C8B-B14F-4D97-AF65-F5344CB8AC3E}">
        <p14:creationId xmlns:p14="http://schemas.microsoft.com/office/powerpoint/2010/main" val="1337909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Radosť namiesto strachu</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A opýta sa aj seba samej, že </a:t>
            </a:r>
            <a:r>
              <a:rPr lang="sk-SK" u="sng" dirty="0"/>
              <a:t>čoho sa vlastne bojí</a:t>
            </a:r>
            <a:r>
              <a:rPr lang="sk-SK" dirty="0"/>
              <a:t>, čo je to, čo ju tak náhle zmenilo. Ona predsa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chce slúžiť tomuto Pánovi</a:t>
            </a:r>
            <a:r>
              <a:rPr lang="sk-SK" dirty="0"/>
              <a:t>. „Nechcem nič iného, než uspokojiť ho. Nechcem uspokojenie, ani odpočinok, ani iné dobro okrem toho, aby som činila jeho vôľu.“ Bola si touto </a:t>
            </a:r>
            <a:r>
              <a:rPr lang="sk-SK" b="1" dirty="0">
                <a:solidFill>
                  <a:srgbClr val="FF0000"/>
                </a:solidFill>
              </a:rPr>
              <a:t>zmenou taká istá</a:t>
            </a:r>
            <a:r>
              <a:rPr lang="sk-SK" dirty="0"/>
              <a:t>, lebo </a:t>
            </a:r>
            <a:r>
              <a:rPr lang="sk-SK" dirty="0" smtClean="0"/>
              <a:t>ju sama </a:t>
            </a:r>
            <a:r>
              <a:rPr lang="sk-SK" dirty="0"/>
              <a:t>okúsila a teraz jasne vidí, aký mocný je Pán a ako sú diabli jeho otrokmi. A jej – služobníčke takého Pána a Kráľa – čože jej môžu urobiť? Prečo by jej teda mala chýbať sila na boj hoci aj proti celému peklu?</a:t>
            </a:r>
          </a:p>
          <a:p>
            <a:endParaRPr lang="sk-SK" dirty="0"/>
          </a:p>
        </p:txBody>
      </p:sp>
    </p:spTree>
    <p:extLst>
      <p:ext uri="{BB962C8B-B14F-4D97-AF65-F5344CB8AC3E}">
        <p14:creationId xmlns:p14="http://schemas.microsoft.com/office/powerpoint/2010/main" val="2634548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Exorcizmus</a:t>
            </a:r>
            <a:endParaRPr lang="sk-SK" b="1" dirty="0"/>
          </a:p>
        </p:txBody>
      </p:sp>
      <p:sp>
        <p:nvSpPr>
          <p:cNvPr id="3" name="Zástupný symbol obsahu 2"/>
          <p:cNvSpPr>
            <a:spLocks noGrp="1"/>
          </p:cNvSpPr>
          <p:nvPr>
            <p:ph idx="1"/>
          </p:nvPr>
        </p:nvSpPr>
        <p:spPr/>
        <p:txBody>
          <a:bodyPr>
            <a:normAutofit fontScale="85000" lnSpcReduction="20000"/>
          </a:bodyPr>
          <a:lstStyle/>
          <a:p>
            <a:r>
              <a:rPr lang="sk-SK" dirty="0"/>
              <a:t>Vzala si jeden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kríž</a:t>
            </a:r>
            <a:r>
              <a:rPr lang="sk-SK" dirty="0"/>
              <a:t> do svojich rúk a zdalo sa jej, že Boh jej dodáva odvahu, keďže sa ocitla v krátkom čase totálne zmenená, </a:t>
            </a:r>
            <a:r>
              <a:rPr lang="sk-SK" b="1" dirty="0"/>
              <a:t>zbavená akéhokoľvek strachu </a:t>
            </a:r>
            <a:r>
              <a:rPr lang="sk-SK" dirty="0"/>
              <a:t>pred diablami (niekoľkokrát ich videla – píše o tom v 31., 32., 38. a 39. kapitole Knihy života), skôr mala dojem,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že oni sa boja jej</a:t>
            </a:r>
            <a:r>
              <a:rPr lang="sk-SK" dirty="0"/>
              <a:t>. Tak získala vládu nad nimi, darovanú Pánom všetkých a </a:t>
            </a:r>
            <a:r>
              <a:rPr lang="sk-SK" b="1" u="sng" dirty="0"/>
              <a:t>odvtedy nepovažovala diablov za viac než dotieravé muchy</a:t>
            </a:r>
            <a:r>
              <a:rPr lang="sk-SK" dirty="0"/>
              <a:t>. Javili sa jej tak zbabelí, a len čo ich mala za nič, zostali voči nej bez moci a bez sily. Títo </a:t>
            </a:r>
            <a:r>
              <a:rPr lang="sk-SK" b="1" dirty="0"/>
              <a:t>nepriatelia skutočne pášu zlo iba na tom, koho vidia, že sa im vzdáva</a:t>
            </a:r>
            <a:r>
              <a:rPr lang="sk-SK" dirty="0"/>
              <a:t>, alebo keď to dopustí Boh pre väčšie dobro svojich služobníkov, aby ich pokúšali a hrôzou napĺňali.</a:t>
            </a:r>
          </a:p>
          <a:p>
            <a:endParaRPr lang="sk-SK" dirty="0"/>
          </a:p>
        </p:txBody>
      </p:sp>
    </p:spTree>
    <p:extLst>
      <p:ext uri="{BB962C8B-B14F-4D97-AF65-F5344CB8AC3E}">
        <p14:creationId xmlns:p14="http://schemas.microsoft.com/office/powerpoint/2010/main" val="3298171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9.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Ako sa striasť dotieravosti démonov</a:t>
            </a:r>
            <a:r>
              <a:rPr lang="sk-SK" dirty="0"/>
              <a:t/>
            </a:r>
            <a:br>
              <a:rPr lang="sk-SK" dirty="0"/>
            </a:br>
            <a:endParaRPr lang="sk-SK" dirty="0"/>
          </a:p>
        </p:txBody>
      </p:sp>
      <p:sp>
        <p:nvSpPr>
          <p:cNvPr id="3" name="Zástupný symbol obsahu 2"/>
          <p:cNvSpPr>
            <a:spLocks noGrp="1"/>
          </p:cNvSpPr>
          <p:nvPr>
            <p:ph idx="1"/>
          </p:nvPr>
        </p:nvSpPr>
        <p:spPr/>
        <p:txBody>
          <a:bodyPr>
            <a:normAutofit/>
          </a:bodyPr>
          <a:lstStyle/>
          <a:p>
            <a:r>
              <a:rPr lang="sk-SK" dirty="0"/>
              <a:t>Celkom jednoducho: </a:t>
            </a:r>
            <a:endParaRPr lang="sk-SK" dirty="0" smtClean="0"/>
          </a:p>
          <a:p>
            <a:r>
              <a:rPr lang="sk-SK" dirty="0" smtClean="0"/>
              <a:t>1. zbaviť </a:t>
            </a:r>
            <a:r>
              <a:rPr lang="sk-SK" dirty="0"/>
              <a:t>sa túžby po úcte </a:t>
            </a:r>
            <a:r>
              <a:rPr lang="sk-SK" dirty="0" smtClean="0"/>
              <a:t>druhých,  2</a:t>
            </a:r>
            <a:r>
              <a:rPr lang="sk-SK" dirty="0" smtClean="0"/>
              <a:t>. po </a:t>
            </a:r>
            <a:r>
              <a:rPr lang="sk-SK" dirty="0"/>
              <a:t>bohatstvách </a:t>
            </a:r>
            <a:r>
              <a:rPr lang="sk-SK" dirty="0" smtClean="0"/>
              <a:t>a 3</a:t>
            </a:r>
            <a:r>
              <a:rPr lang="sk-SK" dirty="0" smtClean="0"/>
              <a:t>. po slastiach</a:t>
            </a:r>
          </a:p>
          <a:p>
            <a:r>
              <a:rPr lang="sk-SK" dirty="0" smtClean="0"/>
              <a:t>Treba sa zbaviť </a:t>
            </a:r>
            <a:r>
              <a:rPr lang="sk-SK" dirty="0"/>
              <a:t>toho, na čo sa viažu aj </a:t>
            </a:r>
            <a:r>
              <a:rPr lang="sk-SK" u="sng" dirty="0"/>
              <a:t>tri rehoľné sľuby Bohu zasvätených</a:t>
            </a:r>
            <a:r>
              <a:rPr lang="sk-SK" dirty="0"/>
              <a:t>, ale aj </a:t>
            </a:r>
            <a:r>
              <a:rPr lang="sk-SK" dirty="0">
                <a:solidFill>
                  <a:srgbClr val="FF0000"/>
                </a:solidFill>
              </a:rPr>
              <a:t>krstné sľuby ostatných kresťanov</a:t>
            </a:r>
            <a:r>
              <a:rPr lang="sk-SK" dirty="0"/>
              <a:t>. Lebo diabol nemá iné pole pôsobnosti, než ľudské slabosti v oblasti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čistoty</a:t>
            </a:r>
            <a:r>
              <a:rPr lang="sk-SK" dirty="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chudoby</a:t>
            </a:r>
            <a:r>
              <a:rPr lang="sk-SK" dirty="0"/>
              <a:t> 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poslušnosti</a:t>
            </a:r>
            <a:r>
              <a:rPr lang="sk-SK" dirty="0"/>
              <a:t>.</a:t>
            </a:r>
          </a:p>
          <a:p>
            <a:endParaRPr lang="sk-SK" dirty="0"/>
          </a:p>
        </p:txBody>
      </p:sp>
    </p:spTree>
    <p:extLst>
      <p:ext uri="{BB962C8B-B14F-4D97-AF65-F5344CB8AC3E}">
        <p14:creationId xmlns:p14="http://schemas.microsoft.com/office/powerpoint/2010/main" val="1129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Satanova zbraň – naše lipnutia</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Terézia z vlastnej skúsenosti vie a je presvedčená, že lipnutím na akejkoľvek veci v týchto troch oblastiach </a:t>
            </a:r>
            <a:r>
              <a:rPr lang="sk-SK" b="1" dirty="0">
                <a:solidFill>
                  <a:srgbClr val="FF0000"/>
                </a:solidFill>
              </a:rPr>
              <a:t>dávame satanovi zbrane, ktorými sme sa mali pred ním brániť</a:t>
            </a:r>
            <a:r>
              <a:rPr lang="sk-SK" dirty="0"/>
              <a:t>. Oslepení začíname milovať to, čím by sme mali opovrhovať a spôsobujeme si tým </a:t>
            </a:r>
            <a:r>
              <a:rPr lang="sk-SK" dirty="0">
                <a:solidFill>
                  <a:srgbClr val="FF0000"/>
                </a:solidFill>
              </a:rPr>
              <a:t>nesmierne veľa škôd</a:t>
            </a:r>
            <a:r>
              <a:rPr lang="sk-SK" dirty="0"/>
              <a:t>. </a:t>
            </a:r>
            <a:r>
              <a:rPr lang="sk-SK" dirty="0" smtClean="0"/>
              <a:t>Stačí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všetkým opovrhnúť pre Boha, objať kríž a usilovať sa slúžiť mu opravdivo</a:t>
            </a:r>
            <a:r>
              <a:rPr lang="sk-SK" dirty="0"/>
              <a:t>. Vtedy diabol od nás utečie ako od morovej nákazy. </a:t>
            </a:r>
            <a:endParaRPr lang="sk-SK" dirty="0" smtClean="0"/>
          </a:p>
          <a:p>
            <a:r>
              <a:rPr lang="sk-SK" dirty="0" smtClean="0"/>
              <a:t>Je </a:t>
            </a:r>
            <a:r>
              <a:rPr lang="sk-SK" dirty="0"/>
              <a:t>priateľom klamstiev a sám je klamstvom. Nikdy sa nespolčí s tými, čo kráčajú v pravde.</a:t>
            </a:r>
          </a:p>
          <a:p>
            <a:endParaRPr lang="sk-SK" dirty="0"/>
          </a:p>
        </p:txBody>
      </p:sp>
    </p:spTree>
    <p:extLst>
      <p:ext uri="{BB962C8B-B14F-4D97-AF65-F5344CB8AC3E}">
        <p14:creationId xmlns:p14="http://schemas.microsoft.com/office/powerpoint/2010/main" val="3450547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t>Diabol ochotne pomáha zatemneným mozgom</a:t>
            </a:r>
            <a:endParaRPr lang="sk-SK" b="1" dirty="0"/>
          </a:p>
        </p:txBody>
      </p:sp>
      <p:sp>
        <p:nvSpPr>
          <p:cNvPr id="3" name="Zástupný symbol obsahu 2"/>
          <p:cNvSpPr>
            <a:spLocks noGrp="1"/>
          </p:cNvSpPr>
          <p:nvPr>
            <p:ph idx="1"/>
          </p:nvPr>
        </p:nvSpPr>
        <p:spPr/>
        <p:txBody>
          <a:bodyPr/>
          <a:lstStyle/>
          <a:p>
            <a:r>
              <a:rPr lang="sk-SK" dirty="0"/>
              <a:t>Keď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diabol</a:t>
            </a:r>
            <a:r>
              <a:rPr lang="sk-SK" dirty="0"/>
              <a:t> u niekoho zbadá, že jeho rozum je dostatočne zatemnený, nádherne mu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pomáha</a:t>
            </a:r>
            <a:r>
              <a:rPr lang="sk-SK" dirty="0"/>
              <a:t>, len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aby</a:t>
            </a:r>
            <a:r>
              <a:rPr lang="sk-SK" dirty="0"/>
              <a:t> mu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vypichol oči</a:t>
            </a:r>
            <a:r>
              <a:rPr lang="sk-SK" dirty="0"/>
              <a:t>, lebo len čo spozná, že niekto už vložil svoj odpočinok do márnych </a:t>
            </a:r>
            <a:r>
              <a:rPr lang="sk-SK" dirty="0" smtClean="0"/>
              <a:t>vecí,</a:t>
            </a:r>
          </a:p>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má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 za dieťa, s ktorým si môže zahrávať ako chce </a:t>
            </a:r>
            <a:endParaRPr lang="sk-SK" dirty="0" smtClean="0"/>
          </a:p>
          <a:p>
            <a:r>
              <a:rPr lang="sk-SK" dirty="0" smtClean="0"/>
              <a:t>a </a:t>
            </a:r>
            <a:r>
              <a:rPr lang="sk-SK" dirty="0" smtClean="0"/>
              <a:t>odváži </a:t>
            </a:r>
            <a:r>
              <a:rPr lang="sk-SK" dirty="0"/>
              <a:t>sa s ním bojovať jeden i mnohokrát.</a:t>
            </a:r>
          </a:p>
          <a:p>
            <a:endParaRPr lang="sk-SK" dirty="0"/>
          </a:p>
        </p:txBody>
      </p:sp>
    </p:spTree>
    <p:extLst>
      <p:ext uri="{BB962C8B-B14F-4D97-AF65-F5344CB8AC3E}">
        <p14:creationId xmlns:p14="http://schemas.microsoft.com/office/powerpoint/2010/main" val="333479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a:t>Čo o tom hovorí sv. Mária Magdaléna </a:t>
            </a:r>
            <a:r>
              <a:rPr lang="it-IT" b="1" dirty="0" smtClean="0"/>
              <a:t>de Pazzi </a:t>
            </a:r>
            <a:r>
              <a:rPr lang="sk-SK" b="1" dirty="0" smtClean="0"/>
              <a:t>OCD</a:t>
            </a:r>
            <a:r>
              <a:rPr lang="sk-SK" dirty="0"/>
              <a:t/>
            </a:r>
            <a:br>
              <a:rPr lang="sk-SK" dirty="0"/>
            </a:br>
            <a:endParaRPr lang="sk-SK" dirty="0"/>
          </a:p>
        </p:txBody>
      </p:sp>
      <p:sp>
        <p:nvSpPr>
          <p:cNvPr id="3" name="Zástupný symbol obsahu 2"/>
          <p:cNvSpPr>
            <a:spLocks noGrp="1"/>
          </p:cNvSpPr>
          <p:nvPr>
            <p:ph idx="1"/>
          </p:nvPr>
        </p:nvSpPr>
        <p:spPr/>
        <p:txBody>
          <a:bodyPr/>
          <a:lstStyle/>
          <a:p>
            <a:r>
              <a:rPr lang="sk-SK" dirty="0"/>
              <a:t>Mária Magdaléna, veľká mystička zo 16. storočia bola presvedčená, že Duch Svätý posiela služobníkov pracovať na vinicu Ježišovho ľudstva v súlade s Božími zámermi so svetom. Jedni pracujú </a:t>
            </a:r>
            <a:r>
              <a:rPr lang="sk-SK" b="1" dirty="0">
                <a:solidFill>
                  <a:srgbClr val="FF0000"/>
                </a:solidFill>
              </a:rPr>
              <a:t>v ranách Ježišovej pravej či ľavej nohy</a:t>
            </a:r>
            <a:r>
              <a:rPr lang="sk-SK" dirty="0"/>
              <a:t>, druhí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 ranách pravej či ľavej ruky</a:t>
            </a:r>
            <a:r>
              <a:rPr lang="sk-SK" dirty="0"/>
              <a:t> a </a:t>
            </a:r>
            <a:r>
              <a:rPr lang="sk-SK" b="1" dirty="0"/>
              <a:t>služobníci poslednej hodiny priamo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v rane Ježišovho boku</a:t>
            </a:r>
            <a:endParaRPr lang="sk-SK" b="1" dirty="0"/>
          </a:p>
        </p:txBody>
      </p:sp>
    </p:spTree>
    <p:extLst>
      <p:ext uri="{BB962C8B-B14F-4D97-AF65-F5344CB8AC3E}">
        <p14:creationId xmlns:p14="http://schemas.microsoft.com/office/powerpoint/2010/main" val="695363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Pravá úcta a spoľahlivá zbožnosť</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„Naozaj hovorím </a:t>
            </a:r>
            <a:r>
              <a:rPr lang="sk-SK" b="1" dirty="0">
                <a:solidFill>
                  <a:srgbClr val="FF0000"/>
                </a:solidFill>
              </a:rPr>
              <a:t>o chutiach</a:t>
            </a:r>
            <a:r>
              <a:rPr lang="sk-SK" dirty="0"/>
              <a:t>“, zvolá Terézia, plná istoty a presvedčenia, keď sama zakusuje jemné pretvorenie, silnú chuť, </a:t>
            </a:r>
            <a:r>
              <a:rPr lang="sk-SK" b="1" dirty="0"/>
              <a:t>chuť, ktorá zanechá v jej duši nezmazateľnú pečať</a:t>
            </a:r>
            <a:r>
              <a:rPr lang="sk-SK" dirty="0"/>
              <a:t> nesmierne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slastného, pokojného a unášajúceho blaha</a:t>
            </a:r>
            <a:r>
              <a:rPr lang="sk-SK" dirty="0"/>
              <a:t>.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Nie</a:t>
            </a:r>
            <a:r>
              <a:rPr lang="sk-SK" dirty="0"/>
              <a:t>, nenechá sa mýliť nepatrnou a takmer bezvýznamnou úctou, pri ktorej môžu hoc aj slzy padať alebo rôznymi inými prejavmi malých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citov a emócií</a:t>
            </a:r>
            <a:r>
              <a:rPr lang="sk-SK" dirty="0"/>
              <a:t>, ktoré však dokáže už aj ten najmenší vietor prenasledovania rozviať. Slzy bývajú na začiatku duchovného života či obrátenia a tam majú aj svoje </a:t>
            </a:r>
            <a:r>
              <a:rPr lang="sk-SK" dirty="0" smtClean="0"/>
              <a:t>miesto.</a:t>
            </a:r>
            <a:endParaRPr lang="sk-SK" dirty="0"/>
          </a:p>
        </p:txBody>
      </p:sp>
    </p:spTree>
    <p:extLst>
      <p:ext uri="{BB962C8B-B14F-4D97-AF65-F5344CB8AC3E}">
        <p14:creationId xmlns:p14="http://schemas.microsoft.com/office/powerpoint/2010/main" val="3856674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Urážka Pána</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Mnohí tvrdia, píše sestra Mária Magdaléna, že Pán bol urazený, ale nevedia a neprenikajú do toho, čo to je urážka. Ak sa pozerám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na prelátov</a:t>
            </a:r>
            <a:r>
              <a:rPr lang="sk-SK" dirty="0"/>
              <a:t>, pozorujem, že sú plní nespravodlivosti s falošným milosrdenstvom. Ak hľadím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na kniežatá</a:t>
            </a:r>
            <a:r>
              <a:rPr lang="sk-SK" dirty="0"/>
              <a:t>, vidím, že sú všetci plní lakomstva a márnivosti. Ak sa dívam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na poddaných</a:t>
            </a:r>
            <a:r>
              <a:rPr lang="sk-SK" dirty="0"/>
              <a:t>, sú plní nenávisti a lži. Ak na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rehoľníkov</a:t>
            </a:r>
            <a:r>
              <a:rPr lang="sk-SK" dirty="0"/>
              <a:t>, väčšina z nich žije v smrteľnom hriechu, mnohí z nich sa snažia získať hodnosti cez Pánovu krv a potom si myslia, že obrátia národy svojimi slovami plnými pretvárky, pokrytectva a lži. </a:t>
            </a:r>
          </a:p>
        </p:txBody>
      </p:sp>
    </p:spTree>
    <p:extLst>
      <p:ext uri="{BB962C8B-B14F-4D97-AF65-F5344CB8AC3E}">
        <p14:creationId xmlns:p14="http://schemas.microsoft.com/office/powerpoint/2010/main" val="2497029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Beda!</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Beda, beda </a:t>
            </a:r>
            <a:r>
              <a:rPr lang="sk-SK" b="1" dirty="0">
                <a:solidFill>
                  <a:srgbClr val="FF0000"/>
                </a:solidFill>
              </a:rPr>
              <a:t>tomu, kto predstiera</a:t>
            </a:r>
            <a:r>
              <a:rPr lang="sk-SK" dirty="0"/>
              <a:t>, alebo ktorý sa tvári, </a:t>
            </a:r>
            <a:r>
              <a:rPr lang="sk-SK" u="sng" dirty="0"/>
              <a:t>že nevie a nechápe</a:t>
            </a:r>
            <a:r>
              <a:rPr lang="sk-SK" dirty="0"/>
              <a:t>, že by bol Pán urážaný a </a:t>
            </a:r>
            <a:r>
              <a:rPr lang="sk-SK" b="1" dirty="0">
                <a:solidFill>
                  <a:srgbClr val="FF0000"/>
                </a:solidFill>
              </a:rPr>
              <a:t>ktorému sa urážky zdajú byť malé</a:t>
            </a:r>
            <a:r>
              <a:rPr lang="sk-SK" dirty="0"/>
              <a:t>, pretože my nedokážeme prenikať do </a:t>
            </a:r>
            <a:r>
              <a:rPr lang="sk-SK" dirty="0" smtClean="0"/>
              <a:t>Pánovej </a:t>
            </a:r>
            <a:r>
              <a:rPr lang="sk-SK" dirty="0"/>
              <a:t>dobroty. </a:t>
            </a:r>
            <a:r>
              <a:rPr lang="sk-SK" dirty="0" smtClean="0"/>
              <a:t>Mária Magdaléna </a:t>
            </a:r>
            <a:r>
              <a:rPr lang="it-IT" dirty="0" smtClean="0"/>
              <a:t>de Paci </a:t>
            </a:r>
            <a:r>
              <a:rPr lang="sk-SK" dirty="0" smtClean="0"/>
              <a:t>prosí </a:t>
            </a:r>
            <a:r>
              <a:rPr lang="sk-SK" dirty="0"/>
              <a:t>Pána, aby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 rozlial a rozšíril do sŕdc svojich vyvolených</a:t>
            </a:r>
            <a:r>
              <a:rPr lang="sk-SK" dirty="0"/>
              <a:t>, aj keď je ich málo. Z pre nás nepochopiteľných a len Bohu známych dôvodov </a:t>
            </a:r>
            <a:r>
              <a:rPr lang="sk-SK" u="sng" dirty="0"/>
              <a:t>sama sa považuje za príčinu týchto ziel</a:t>
            </a:r>
            <a:r>
              <a:rPr lang="sk-SK" dirty="0"/>
              <a:t>, podobne ako svätá Katarína zo Sieny.</a:t>
            </a:r>
          </a:p>
          <a:p>
            <a:r>
              <a:rPr lang="sk-SK" dirty="0"/>
              <a:t>Porov. PAZZI, Mária Magdaléna </a:t>
            </a:r>
            <a:r>
              <a:rPr lang="cs-CZ" dirty="0"/>
              <a:t>de, </a:t>
            </a:r>
            <a:r>
              <a:rPr lang="cs-CZ" i="1" dirty="0"/>
              <a:t>O extázi. Výběr z listů</a:t>
            </a:r>
            <a:r>
              <a:rPr lang="sk-SK" i="1" dirty="0"/>
              <a:t>, </a:t>
            </a:r>
            <a:r>
              <a:rPr lang="sk-SK" dirty="0"/>
              <a:t>s. 99-100.</a:t>
            </a:r>
          </a:p>
          <a:p>
            <a:endParaRPr lang="sk-SK" dirty="0"/>
          </a:p>
        </p:txBody>
      </p:sp>
    </p:spTree>
    <p:extLst>
      <p:ext uri="{BB962C8B-B14F-4D97-AF65-F5344CB8AC3E}">
        <p14:creationId xmlns:p14="http://schemas.microsoft.com/office/powerpoint/2010/main" val="3553347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Poučenie pre nás</a:t>
            </a:r>
            <a:endParaRPr lang="sk-SK" b="1" dirty="0"/>
          </a:p>
        </p:txBody>
      </p:sp>
      <p:sp>
        <p:nvSpPr>
          <p:cNvPr id="3" name="Zástupný symbol obsahu 2"/>
          <p:cNvSpPr>
            <a:spLocks noGrp="1"/>
          </p:cNvSpPr>
          <p:nvPr>
            <p:ph idx="1"/>
          </p:nvPr>
        </p:nvSpPr>
        <p:spPr/>
        <p:txBody>
          <a:bodyPr>
            <a:normAutofit fontScale="92500" lnSpcReduction="1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Nenechajme sa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zviesť klamom</a:t>
            </a:r>
            <a:r>
              <a:rPr lang="sk-SK" dirty="0"/>
              <a:t>, že my sme lepší než druhí, ale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pokorne sa postavme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pred tvár </a:t>
            </a:r>
            <a:r>
              <a:rPr lang="sk-SK" b="1" dirty="0">
                <a:solidFill>
                  <a:srgbClr val="FF0000"/>
                </a:solidFill>
              </a:rPr>
              <a:t>Najvyššieho</a:t>
            </a:r>
            <a:r>
              <a:rPr lang="sk-SK" dirty="0"/>
              <a:t> a </a:t>
            </a:r>
            <a:r>
              <a:rPr lang="sk-SK" dirty="0" smtClean="0"/>
              <a:t>ponúknime </a:t>
            </a:r>
            <a:r>
              <a:rPr lang="sk-SK" dirty="0"/>
              <a:t>mu naše </a:t>
            </a:r>
            <a:r>
              <a:rPr lang="sk-SK" u="sng" dirty="0"/>
              <a:t>pokánie a obety za ich i naše obrátenie. </a:t>
            </a:r>
            <a:endParaRPr lang="sk-SK" u="sng" dirty="0" smtClean="0"/>
          </a:p>
          <a:p>
            <a:r>
              <a:rPr lang="sk-SK" dirty="0" smtClean="0"/>
              <a:t>Toto </a:t>
            </a:r>
            <a:r>
              <a:rPr lang="sk-SK" dirty="0"/>
              <a:t>je pravdepodobne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jediný spôsob</a:t>
            </a:r>
            <a:r>
              <a:rPr lang="sk-SK" dirty="0"/>
              <a:t>, ako sa zapáčiť Pánovi a uchovať si pokoj v duši, ktorý môže dať len Boh tomu, kto oň opravdivo stojí. Veď </a:t>
            </a:r>
            <a:r>
              <a:rPr lang="sk-SK" dirty="0">
                <a:solidFill>
                  <a:srgbClr val="FF0000"/>
                </a:solidFill>
              </a:rPr>
              <a:t>Pán nepotrebuje celú armádu svojich, aby zvíťazil</a:t>
            </a:r>
            <a:r>
              <a:rPr lang="sk-SK" dirty="0"/>
              <a:t>. Jemu stačí aj celkom malé množstvo, ale plne oddaných služobníkov.</a:t>
            </a:r>
          </a:p>
          <a:p>
            <a:endParaRPr lang="sk-SK" dirty="0"/>
          </a:p>
        </p:txBody>
      </p:sp>
    </p:spTree>
    <p:extLst>
      <p:ext uri="{BB962C8B-B14F-4D97-AF65-F5344CB8AC3E}">
        <p14:creationId xmlns:p14="http://schemas.microsoft.com/office/powerpoint/2010/main" val="24607129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11.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Pravý odpočinok v Pánovi</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Neznevažovať Pánovo milosrdenstvo</a:t>
            </a:r>
          </a:p>
          <a:p>
            <a:r>
              <a:rPr lang="sk-SK" dirty="0" smtClean="0"/>
              <a:t>Pochopiť </a:t>
            </a:r>
            <a:r>
              <a:rPr lang="sk-SK" dirty="0"/>
              <a:t>pod odpočinkom to, čím </a:t>
            </a:r>
            <a:r>
              <a:rPr lang="sk-SK" b="1" dirty="0">
                <a:solidFill>
                  <a:srgbClr val="FF0000"/>
                </a:solidFill>
              </a:rPr>
              <a:t>odpočinok</a:t>
            </a:r>
            <a:r>
              <a:rPr lang="sk-SK" dirty="0"/>
              <a:t> skutočne aj je a pod poctou, čím </a:t>
            </a:r>
            <a:r>
              <a:rPr lang="sk-SK" b="1" dirty="0">
                <a:solidFill>
                  <a:srgbClr val="FF0000"/>
                </a:solidFill>
              </a:rPr>
              <a:t>pocta</a:t>
            </a:r>
            <a:r>
              <a:rPr lang="sk-SK" dirty="0"/>
              <a:t> skutočne aj je, pod slasťou zas, čím </a:t>
            </a:r>
            <a:r>
              <a:rPr lang="sk-SK" b="1" dirty="0">
                <a:solidFill>
                  <a:srgbClr val="FF0000"/>
                </a:solidFill>
              </a:rPr>
              <a:t>slasť </a:t>
            </a:r>
            <a:r>
              <a:rPr lang="sk-SK" dirty="0"/>
              <a:t>skutočne je, a nie naopak. Nech je to na zlosť všetkým diablom, zvolá. Nech sa oni trasú pred </a:t>
            </a:r>
            <a:r>
              <a:rPr lang="sk-SK" dirty="0" smtClean="0"/>
              <a:t>Teréziou. </a:t>
            </a:r>
            <a:r>
              <a:rPr lang="sk-SK" dirty="0"/>
              <a:t>Nechápe logiku tých, čo so strachom volajú „diabol, diabol!“, namiesto toho, aby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 dôverou vzývali „Bože, Bože!“</a:t>
            </a:r>
            <a:r>
              <a:rPr lang="sk-SK" dirty="0"/>
              <a:t> a nahnali tým strach diablom.</a:t>
            </a:r>
          </a:p>
          <a:p>
            <a:endParaRPr lang="sk-SK" dirty="0"/>
          </a:p>
        </p:txBody>
      </p:sp>
    </p:spTree>
    <p:extLst>
      <p:ext uri="{BB962C8B-B14F-4D97-AF65-F5344CB8AC3E}">
        <p14:creationId xmlns:p14="http://schemas.microsoft.com/office/powerpoint/2010/main" val="4275553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Ľudia úslužní diablom</a:t>
            </a:r>
            <a:endParaRPr lang="sk-SK" b="1" dirty="0"/>
          </a:p>
        </p:txBody>
      </p:sp>
      <p:sp>
        <p:nvSpPr>
          <p:cNvPr id="3" name="Zástupný symbol obsahu 2"/>
          <p:cNvSpPr>
            <a:spLocks noGrp="1"/>
          </p:cNvSpPr>
          <p:nvPr>
            <p:ph idx="1"/>
          </p:nvPr>
        </p:nvSpPr>
        <p:spPr/>
        <p:txBody>
          <a:bodyPr>
            <a:normAutofit fontScale="92500" lnSpcReduction="10000"/>
          </a:bodyPr>
          <a:lstStyle/>
          <a:p>
            <a:r>
              <a:rPr lang="sk-SK" dirty="0"/>
              <a:t>Terézia si uvedomuje, že začína mať väčší strach z tých, čo považujú diabla za čosi, ako z neho samého. Pretože </a:t>
            </a:r>
            <a:r>
              <a:rPr lang="sk-SK" b="1" u="sng" dirty="0"/>
              <a:t>diabol nič nemôže urobiť bez súhlasu človeka alebo Boha</a:t>
            </a:r>
            <a:r>
              <a:rPr lang="sk-SK" dirty="0"/>
              <a:t>, ale tí, čo sa ho obávajú – a špeciálne ak ide o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spovedníkov</a:t>
            </a:r>
            <a:r>
              <a:rPr lang="sk-SK" dirty="0"/>
              <a:t> – dokážu veľmi znepokojiť duše. Terézia nezamlčuje, že strávila niekoľko rokov pod ťarchou tak veľkých utrpení, že teraz sa hrozí nad tým ako to všetko mohla zniesť. „Nech je požehnaný Pán, že mi tak naozaj </a:t>
            </a:r>
            <a:r>
              <a:rPr lang="sk-SK" dirty="0" smtClean="0"/>
              <a:t>pomohol!“</a:t>
            </a:r>
            <a:endParaRPr lang="sk-SK" dirty="0"/>
          </a:p>
        </p:txBody>
      </p:sp>
    </p:spTree>
    <p:extLst>
      <p:ext uri="{BB962C8B-B14F-4D97-AF65-F5344CB8AC3E}">
        <p14:creationId xmlns:p14="http://schemas.microsoft.com/office/powerpoint/2010/main" val="2852697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12.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Na záver ešte niečo o trápeniach svätice</a:t>
            </a:r>
            <a:r>
              <a:rPr lang="sk-SK" dirty="0"/>
              <a:t/>
            </a:r>
            <a:br>
              <a:rPr lang="sk-SK" dirty="0"/>
            </a:br>
            <a:endParaRPr lang="sk-SK" dirty="0"/>
          </a:p>
        </p:txBody>
      </p:sp>
      <p:sp>
        <p:nvSpPr>
          <p:cNvPr id="3" name="Zástupný symbol obsahu 2"/>
          <p:cNvSpPr>
            <a:spLocks noGrp="1"/>
          </p:cNvSpPr>
          <p:nvPr>
            <p:ph idx="1"/>
          </p:nvPr>
        </p:nvSpPr>
        <p:spPr/>
        <p:txBody>
          <a:bodyPr>
            <a:normAutofit lnSpcReduction="10000"/>
          </a:bodyPr>
          <a:lstStyle/>
          <a:p>
            <a:r>
              <a:rPr lang="sk-SK" dirty="0"/>
              <a:t>Pán ma z jednej strany zahrňuje svojimi milosťami, ja </a:t>
            </a:r>
            <a:r>
              <a:rPr lang="sk-SK" dirty="0" smtClean="0"/>
              <a:t>na </a:t>
            </a:r>
            <a:r>
              <a:rPr lang="sk-SK" dirty="0"/>
              <a:t>druhej strane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sa stávam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stále nehodnejšou</a:t>
            </a:r>
            <a:r>
              <a:rPr lang="sk-SK" dirty="0"/>
              <a:t>, pretože okolnosti ma nútia žiť </a:t>
            </a:r>
            <a:r>
              <a:rPr lang="sk-SK" b="1" dirty="0">
                <a:solidFill>
                  <a:srgbClr val="FF0000"/>
                </a:solidFill>
              </a:rPr>
              <a:t>v pohodlí</a:t>
            </a:r>
            <a:r>
              <a:rPr lang="sk-SK" dirty="0"/>
              <a:t>, takže ma to niekedy naozaj trápi, </a:t>
            </a:r>
            <a:r>
              <a:rPr lang="sk-SK" b="1" dirty="0">
                <a:solidFill>
                  <a:srgbClr val="FF0000"/>
                </a:solidFill>
              </a:rPr>
              <a:t>konám málo pokánia </a:t>
            </a:r>
            <a:r>
              <a:rPr lang="sk-SK" dirty="0"/>
              <a:t>a dostáva sa mi mnoho </a:t>
            </a:r>
            <a:r>
              <a:rPr lang="sk-SK" b="1" dirty="0">
                <a:solidFill>
                  <a:srgbClr val="FF0000"/>
                </a:solidFill>
              </a:rPr>
              <a:t>cti</a:t>
            </a:r>
            <a:r>
              <a:rPr lang="sk-SK" b="1" dirty="0"/>
              <a:t>.</a:t>
            </a:r>
            <a:r>
              <a:rPr lang="sk-SK" dirty="0"/>
              <a:t> Skrátka, aj keď proti svojej vôli,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vediem príliš pohodlný život a málo kajúci.</a:t>
            </a:r>
            <a:endParaRPr lang="sk-SK" dirty="0"/>
          </a:p>
          <a:p>
            <a:r>
              <a:rPr lang="pl-PL" dirty="0"/>
              <a:t>Porov. SV. TEREZIE OD JEŽÍŠE, </a:t>
            </a:r>
            <a:r>
              <a:rPr lang="pl-PL" i="1" dirty="0"/>
              <a:t>Nad Velepísní a jiné spisy, </a:t>
            </a:r>
            <a:r>
              <a:rPr lang="pl-PL" dirty="0"/>
              <a:t>s. 115.</a:t>
            </a:r>
            <a:endParaRPr lang="sk-SK" dirty="0"/>
          </a:p>
        </p:txBody>
      </p:sp>
    </p:spTree>
    <p:extLst>
      <p:ext uri="{BB962C8B-B14F-4D97-AF65-F5344CB8AC3E}">
        <p14:creationId xmlns:p14="http://schemas.microsoft.com/office/powerpoint/2010/main" val="4007636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22.02.2017 Dom </a:t>
            </a:r>
            <a:r>
              <a:rPr lang="la-Latn"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Quo Vadis</a:t>
            </a:r>
            <a:endParaRPr lang="la-Latn"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a:xfrm>
            <a:off x="251520" y="1556792"/>
            <a:ext cx="8229600" cy="4525963"/>
          </a:xfrm>
        </p:spPr>
        <p:txBody>
          <a:bodyPr>
            <a:normAutofit fontScale="92500" lnSpcReduction="10000"/>
          </a:bodyPr>
          <a:lstStyle/>
          <a:p>
            <a:pPr marL="0" indent="0" algn="ctr">
              <a:buNone/>
            </a:pPr>
            <a:endParaRPr lang="sk-SK"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marL="0" indent="0" algn="ctr">
              <a:buNone/>
            </a:pPr>
            <a:r>
              <a:rPr lang="sk-SK"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haroni" panose="02010803020104030203" pitchFamily="2" charset="-79"/>
                <a:cs typeface="Aharoni" panose="02010803020104030203" pitchFamily="2" charset="-79"/>
              </a:rPr>
              <a:t>ĎAKUJEM ZA POZORNOSŤ !</a:t>
            </a:r>
          </a:p>
          <a:p>
            <a:pPr marL="0" indent="0" algn="ctr">
              <a:buNone/>
            </a:pP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haroni" panose="02010803020104030203" pitchFamily="2" charset="-79"/>
                <a:cs typeface="Aharoni" panose="02010803020104030203" pitchFamily="2" charset="-79"/>
              </a:rPr>
              <a:t>S. Dominika OSU</a:t>
            </a:r>
          </a:p>
          <a:p>
            <a:pPr marL="0" indent="0" algn="ctr">
              <a:buNone/>
            </a:pPr>
            <a:endParaRPr lang="sk-SK"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marL="0" indent="0" algn="ctr">
              <a:buNone/>
            </a:pPr>
            <a:r>
              <a:rPr lang="en-US" sz="4000" u="sng" dirty="0" smtClean="0">
                <a:hlinkClick r:id="rId2"/>
              </a:rPr>
              <a:t>alzbeta.dufferova@gmail.com</a:t>
            </a:r>
            <a:endParaRPr lang="en-US" sz="4000" dirty="0"/>
          </a:p>
        </p:txBody>
      </p:sp>
    </p:spTree>
    <p:extLst>
      <p:ext uri="{BB962C8B-B14F-4D97-AF65-F5344CB8AC3E}">
        <p14:creationId xmlns:p14="http://schemas.microsoft.com/office/powerpoint/2010/main" val="3937352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Opatrnosť pri rozlišovaní duchov</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Človek musí byť veľmi opatrný, aby mohol správne rozlíšiť o akého ducha ide. Osoby, ktoré </a:t>
            </a:r>
            <a:r>
              <a:rPr lang="sk-SK" dirty="0">
                <a:solidFill>
                  <a:srgbClr val="FF0000"/>
                </a:solidFill>
              </a:rPr>
              <a:t>málo pokročili v modlitbe</a:t>
            </a:r>
            <a:r>
              <a:rPr lang="sk-SK" dirty="0"/>
              <a:t>, môžu byť ľahko oklamané. Terézia chce pred klamom naliehavo a vecne vystríhať. Tvrdí, že z milosti Božej nemávala vízie, ani zjavenia až dovtedy, kým jej Pán neudelil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modlitbu spojenia</a:t>
            </a:r>
            <a:r>
              <a:rPr lang="sk-SK" dirty="0"/>
              <a:t>, ak neberie do úvahy to, čo sa jej stalo pred mnohými rokmi, keď v hovorni kláštora Vtelenia uvidela Kristovu tvár. Bolo to videnie od Pána, ako to až neskôr s istotou poznala, napriek tomu, že v tom čase ešte nemala dar modlitby spojenia.</a:t>
            </a:r>
          </a:p>
          <a:p>
            <a:endParaRPr lang="sk-SK" dirty="0"/>
          </a:p>
        </p:txBody>
      </p:sp>
    </p:spTree>
    <p:extLst>
      <p:ext uri="{BB962C8B-B14F-4D97-AF65-F5344CB8AC3E}">
        <p14:creationId xmlns:p14="http://schemas.microsoft.com/office/powerpoint/2010/main" val="3511211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Diabol </a:t>
            </a:r>
            <a:r>
              <a:rPr lang="sk-SK" b="1" dirty="0"/>
              <a:t>nemá </a:t>
            </a:r>
            <a:r>
              <a:rPr lang="sk-SK" b="1" dirty="0" smtClean="0"/>
              <a:t>šancu u človeka</a:t>
            </a:r>
            <a:endParaRPr lang="sk-SK" b="1" dirty="0"/>
          </a:p>
        </p:txBody>
      </p:sp>
      <p:sp>
        <p:nvSpPr>
          <p:cNvPr id="3" name="Zástupný symbol obsahu 2"/>
          <p:cNvSpPr>
            <a:spLocks noGrp="1"/>
          </p:cNvSpPr>
          <p:nvPr>
            <p:ph idx="1"/>
          </p:nvPr>
        </p:nvSpPr>
        <p:spPr/>
        <p:txBody>
          <a:bodyPr/>
          <a:lstStyle/>
          <a:p>
            <a:r>
              <a:rPr lang="sk-SK" dirty="0"/>
              <a:t>čo uctieva Boha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pravou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božnosťou  </a:t>
            </a:r>
            <a:endParaRPr lang="sk-SK" dirty="0" smtClean="0"/>
          </a:p>
          <a:p>
            <a:r>
              <a:rPr lang="sk-SK" dirty="0"/>
              <a:t>k</a:t>
            </a:r>
            <a:r>
              <a:rPr lang="sk-SK" dirty="0" smtClean="0"/>
              <a:t>torého duša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nelipne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na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nijakej veci</a:t>
            </a:r>
            <a:endParaRPr lang="sk-SK" dirty="0" smtClean="0"/>
          </a:p>
          <a:p>
            <a:r>
              <a:rPr lang="sk-SK" dirty="0" smtClean="0"/>
              <a:t>ktorý</a:t>
            </a:r>
            <a:r>
              <a:rPr lang="sk-SK" dirty="0" smtClean="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a:t>
            </a:r>
            <a:r>
              <a:rPr lang="sk-SK" dirty="0"/>
              <a:t> vôbec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nespolieha na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seba</a:t>
            </a:r>
            <a:endParaRPr lang="sk-SK" dirty="0" smtClean="0"/>
          </a:p>
          <a:p>
            <a:endParaRPr lang="sk-SK" dirty="0"/>
          </a:p>
          <a:p>
            <a:r>
              <a:rPr lang="sk-SK" dirty="0" smtClean="0"/>
              <a:t>Táto dispozícia </a:t>
            </a:r>
            <a:r>
              <a:rPr lang="sk-SK" dirty="0"/>
              <a:t>učiní človeka a jeho dušu schopnou rozlíšiť skutočnosť od mámenia.</a:t>
            </a:r>
          </a:p>
        </p:txBody>
      </p:sp>
    </p:spTree>
    <p:extLst>
      <p:ext uri="{BB962C8B-B14F-4D97-AF65-F5344CB8AC3E}">
        <p14:creationId xmlns:p14="http://schemas.microsoft.com/office/powerpoint/2010/main" val="4213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Láska k viere Apoštolov</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Pravdu možno rozlíšiť </a:t>
            </a:r>
            <a:r>
              <a:rPr lang="sk-SK" dirty="0"/>
              <a:t>len v sile viery, a to </a:t>
            </a:r>
            <a:r>
              <a:rPr lang="sk-SK" dirty="0" smtClean="0"/>
              <a:t>tak </a:t>
            </a:r>
            <a:r>
              <a:rPr lang="sk-SK" dirty="0"/>
              <a:t>silnej, že </a:t>
            </a:r>
            <a:r>
              <a:rPr lang="sk-SK" u="sng" dirty="0"/>
              <a:t>aj pre jediný jeden jej bod </a:t>
            </a:r>
            <a:r>
              <a:rPr lang="sk-SK" dirty="0"/>
              <a:t>by duša bola ochotná pretrpieť tisíc smrtí. S hrdinskou láskou k viere, ktorú </a:t>
            </a:r>
            <a:r>
              <a:rPr lang="sk-SK" dirty="0" smtClean="0"/>
              <a:t>vlieva Terézii sám </a:t>
            </a:r>
            <a:r>
              <a:rPr lang="sk-SK" dirty="0"/>
              <a:t>Boh – a je to živá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viera</a:t>
            </a:r>
            <a:r>
              <a:rPr lang="sk-SK" dirty="0"/>
              <a:t>, silná, </a:t>
            </a:r>
            <a:r>
              <a:rPr lang="sk-SK" b="1" dirty="0"/>
              <a:t>vždy súhlasí s tým, čo učí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Cirkev</a:t>
            </a:r>
            <a:r>
              <a:rPr lang="sk-SK" b="1" dirty="0"/>
              <a:t> </a:t>
            </a:r>
            <a:r>
              <a:rPr lang="sk-SK" dirty="0"/>
              <a:t>– chodí a vypytuje sa na pravdy viery, od ktorých sa nemieni odchýliť. A </a:t>
            </a:r>
            <a:r>
              <a:rPr lang="sk-SK" dirty="0">
                <a:solidFill>
                  <a:srgbClr val="FF0000"/>
                </a:solidFill>
              </a:rPr>
              <a:t>nehnú ňou ani tie najväčšie zjavenia, ktoré si možno predstaviť</a:t>
            </a:r>
            <a:r>
              <a:rPr lang="sk-SK" dirty="0"/>
              <a:t>. Dokonca ani to, keby videla „</a:t>
            </a:r>
            <a:r>
              <a:rPr lang="sk-SK" dirty="0">
                <a:effectLst>
                  <a:glow rad="228600">
                    <a:schemeClr val="accent4">
                      <a:satMod val="175000"/>
                      <a:alpha val="40000"/>
                    </a:schemeClr>
                  </a:glow>
                </a:effectLst>
              </a:rPr>
              <a:t>otvorené nebo</a:t>
            </a:r>
            <a:r>
              <a:rPr lang="sk-SK" dirty="0"/>
              <a:t>“ ako ho videl sv. Štefan tesne pred ukameňovaním (Skutky Apoštolov 7,55).</a:t>
            </a:r>
          </a:p>
        </p:txBody>
      </p:sp>
    </p:spTree>
    <p:extLst>
      <p:ext uri="{BB962C8B-B14F-4D97-AF65-F5344CB8AC3E}">
        <p14:creationId xmlns:p14="http://schemas.microsoft.com/office/powerpoint/2010/main" val="1309695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Pokušenie prvého pohybu a Písmo ako zábezpeka pravosti</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dirty="0"/>
          </a:p>
        </p:txBody>
      </p:sp>
      <p:sp>
        <p:nvSpPr>
          <p:cNvPr id="3" name="Zástupný symbol obsahu 2"/>
          <p:cNvSpPr>
            <a:spLocks noGrp="1"/>
          </p:cNvSpPr>
          <p:nvPr>
            <p:ph idx="1"/>
          </p:nvPr>
        </p:nvSpPr>
        <p:spPr/>
        <p:txBody>
          <a:bodyPr/>
          <a:lstStyle/>
          <a:p>
            <a:r>
              <a:rPr lang="sk-SK" dirty="0"/>
              <a:t>Len čo by </a:t>
            </a:r>
            <a:r>
              <a:rPr lang="sk-SK" dirty="0" smtClean="0"/>
              <a:t>duša </a:t>
            </a:r>
            <a:r>
              <a:rPr lang="sk-SK" dirty="0"/>
              <a:t>začala vo svojich myšlienkach </a:t>
            </a:r>
            <a:r>
              <a:rPr lang="sk-SK" u="sng" dirty="0"/>
              <a:t>pochybovať o tom, čo bolo povedané </a:t>
            </a:r>
            <a:r>
              <a:rPr lang="sk-SK" u="sng" dirty="0" smtClean="0"/>
              <a:t>v Písme </a:t>
            </a:r>
            <a:r>
              <a:rPr lang="sk-SK" dirty="0" smtClean="0"/>
              <a:t>a</a:t>
            </a:r>
            <a:r>
              <a:rPr lang="sk-SK" dirty="0"/>
              <a:t> pozastavila by sa nad tým, uvažujúc </a:t>
            </a:r>
            <a:r>
              <a:rPr lang="sk-SK" dirty="0">
                <a:solidFill>
                  <a:srgbClr val="FF0000"/>
                </a:solidFill>
              </a:rPr>
              <a:t>o možnosti, že k nej sa prihovára Boh</a:t>
            </a:r>
            <a:r>
              <a:rPr lang="sk-SK" dirty="0"/>
              <a:t>, že to môže byť pravda, veď aj svätým hovorieval, dokonca ani to nemusí veriť,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diabol ju okamžite začne pokúšať</a:t>
            </a:r>
            <a:r>
              <a:rPr lang="sk-SK" dirty="0"/>
              <a:t> cestou prvého (vnútorného) pohybu. </a:t>
            </a:r>
          </a:p>
        </p:txBody>
      </p:sp>
    </p:spTree>
    <p:extLst>
      <p:ext uri="{BB962C8B-B14F-4D97-AF65-F5344CB8AC3E}">
        <p14:creationId xmlns:p14="http://schemas.microsoft.com/office/powerpoint/2010/main" val="2481687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Ako sa brániť</a:t>
            </a:r>
            <a:endParaRPr lang="sk-SK" b="1" dirty="0"/>
          </a:p>
        </p:txBody>
      </p:sp>
      <p:sp>
        <p:nvSpPr>
          <p:cNvPr id="3" name="Zástupný symbol obsahu 2"/>
          <p:cNvSpPr>
            <a:spLocks noGrp="1"/>
          </p:cNvSpPr>
          <p:nvPr>
            <p:ph idx="1"/>
          </p:nvPr>
        </p:nvSpPr>
        <p:spPr/>
        <p:txBody>
          <a:bodyPr/>
          <a:lstStyle/>
          <a:p>
            <a:r>
              <a:rPr lang="sk-SK" dirty="0"/>
              <a:t>Už </a:t>
            </a:r>
            <a:r>
              <a:rPr lang="sk-SK" dirty="0" smtClean="0"/>
              <a:t>aj</a:t>
            </a:r>
            <a:r>
              <a:rPr lang="sk-SK" dirty="0" smtClean="0"/>
              <a:t> zdržovať sa nad tým </a:t>
            </a:r>
            <a:r>
              <a:rPr lang="sk-SK" dirty="0"/>
              <a:t>– tvrdí Terézia – je veľkým zlom. Je presvedčená, že </a:t>
            </a:r>
            <a:r>
              <a:rPr lang="sk-SK" b="1" dirty="0" smtClean="0">
                <a:solidFill>
                  <a:srgbClr val="FF0000"/>
                </a:solidFill>
              </a:rPr>
              <a:t>prvé </a:t>
            </a:r>
            <a:r>
              <a:rPr lang="sk-SK" b="1" dirty="0">
                <a:solidFill>
                  <a:srgbClr val="FF0000"/>
                </a:solidFill>
              </a:rPr>
              <a:t>pohyby by sa </a:t>
            </a:r>
            <a:r>
              <a:rPr lang="sk-SK" b="1" dirty="0" smtClean="0">
                <a:solidFill>
                  <a:srgbClr val="FF0000"/>
                </a:solidFill>
              </a:rPr>
              <a:t>ani neobjavili</a:t>
            </a:r>
            <a:r>
              <a:rPr lang="sk-SK" b="1" dirty="0">
                <a:solidFill>
                  <a:srgbClr val="FF0000"/>
                </a:solidFill>
              </a:rPr>
              <a:t>,</a:t>
            </a:r>
            <a:r>
              <a:rPr lang="sk-SK" dirty="0"/>
              <a:t> keby duša </a:t>
            </a:r>
            <a:r>
              <a:rPr lang="sk-SK" b="1" dirty="0"/>
              <a:t>bola silná, akou ju </a:t>
            </a:r>
            <a:r>
              <a:rPr lang="sk-SK" b="1" dirty="0" smtClean="0"/>
              <a:t>vtedy činí Pán a </a:t>
            </a:r>
            <a:r>
              <a:rPr lang="sk-SK" b="1" dirty="0"/>
              <a:t>keby mu tieto veci </a:t>
            </a:r>
            <a:r>
              <a:rPr lang="sk-SK" b="1" dirty="0" smtClean="0"/>
              <a:t>hneď odovzdávala</a:t>
            </a:r>
            <a:r>
              <a:rPr lang="sk-SK" dirty="0"/>
              <a:t>. On je schopný </a:t>
            </a:r>
            <a:r>
              <a:rPr lang="sk-SK" b="1" dirty="0">
                <a:solidFill>
                  <a:srgbClr val="FF0000"/>
                </a:solidFill>
              </a:rPr>
              <a:t>rozdrviť démonov </a:t>
            </a:r>
            <a:r>
              <a:rPr lang="sk-SK" dirty="0"/>
              <a:t>aj na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jednej veľmi malej pravde</a:t>
            </a:r>
            <a:r>
              <a:rPr lang="sk-SK" dirty="0"/>
              <a:t>, ktorú popri iných opatruje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Cirkev</a:t>
            </a:r>
            <a:r>
              <a:rPr lang="sk-SK" dirty="0"/>
              <a:t>.</a:t>
            </a:r>
          </a:p>
          <a:p>
            <a:endParaRPr lang="sk-SK" dirty="0"/>
          </a:p>
        </p:txBody>
      </p:sp>
    </p:spTree>
    <p:extLst>
      <p:ext uri="{BB962C8B-B14F-4D97-AF65-F5344CB8AC3E}">
        <p14:creationId xmlns:p14="http://schemas.microsoft.com/office/powerpoint/2010/main" val="3275013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Spočiatku malé narastie na veľké</a:t>
            </a:r>
            <a:endParaRPr lang="sk-SK" b="1" dirty="0"/>
          </a:p>
        </p:txBody>
      </p:sp>
      <p:sp>
        <p:nvSpPr>
          <p:cNvPr id="3" name="Zástupný symbol obsahu 2"/>
          <p:cNvSpPr>
            <a:spLocks noGrp="1"/>
          </p:cNvSpPr>
          <p:nvPr>
            <p:ph idx="1"/>
          </p:nvPr>
        </p:nvSpPr>
        <p:spPr/>
        <p:txBody>
          <a:bodyPr>
            <a:normAutofit fontScale="92500" lnSpcReduction="10000"/>
          </a:bodyPr>
          <a:lstStyle/>
          <a:p>
            <a:r>
              <a:rPr lang="sk-SK" dirty="0"/>
              <a:t>K</a:t>
            </a:r>
            <a:r>
              <a:rPr lang="sk-SK" dirty="0" smtClean="0"/>
              <a:t>reditom </a:t>
            </a:r>
            <a:r>
              <a:rPr lang="sk-SK" dirty="0"/>
              <a:t>toho, že vízie alebo zjavenia sú od Boha, je ich súlad so Svätým Písmom. </a:t>
            </a:r>
            <a:r>
              <a:rPr lang="sk-SK" u="sng" dirty="0"/>
              <a:t>Stačí len málinko, aby sa od neho odchyľovali a už je jasné, že ide o manipuláciu diabla</a:t>
            </a:r>
            <a:r>
              <a:rPr lang="sk-SK" dirty="0"/>
              <a:t>. Terézia je o tom silnejšie presvedčená ako o tom, že v jej záležitostiach pôsobí Boh. Dodáva, že v takomto prípade je zbytočné hľadať znamenia, alebo skúmať o akého ducha ide, lebo ako facka je jasné, že ide o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démona</a:t>
            </a:r>
            <a:r>
              <a:rPr lang="sk-SK" dirty="0"/>
              <a:t>. Aj keby celý svet ju ubezpečoval o opaku, </a:t>
            </a:r>
            <a:r>
              <a:rPr lang="sk-SK" dirty="0" smtClean="0"/>
              <a:t>nedala </a:t>
            </a:r>
            <a:r>
              <a:rPr lang="sk-SK" dirty="0"/>
              <a:t>by to.</a:t>
            </a:r>
          </a:p>
          <a:p>
            <a:endParaRPr lang="sk-SK" dirty="0"/>
          </a:p>
        </p:txBody>
      </p:sp>
    </p:spTree>
    <p:extLst>
      <p:ext uri="{BB962C8B-B14F-4D97-AF65-F5344CB8AC3E}">
        <p14:creationId xmlns:p14="http://schemas.microsoft.com/office/powerpoint/2010/main" val="1006641118"/>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TotalTime>
  <Words>596</Words>
  <Application>Microsoft Office PowerPoint</Application>
  <PresentationFormat>Prezentácia na obrazovke (4:3)</PresentationFormat>
  <Paragraphs>121</Paragraphs>
  <Slides>36</Slides>
  <Notes>0</Notes>
  <HiddenSlides>0</HiddenSlides>
  <MMClips>0</MMClips>
  <ScaleCrop>false</ScaleCrop>
  <HeadingPairs>
    <vt:vector size="4" baseType="variant">
      <vt:variant>
        <vt:lpstr>Motív</vt:lpstr>
      </vt:variant>
      <vt:variant>
        <vt:i4>1</vt:i4>
      </vt:variant>
      <vt:variant>
        <vt:lpstr>Nadpisy snímok</vt:lpstr>
      </vt:variant>
      <vt:variant>
        <vt:i4>36</vt:i4>
      </vt:variant>
    </vt:vector>
  </HeadingPairs>
  <TitlesOfParts>
    <vt:vector size="37" baseType="lpstr">
      <vt:lpstr>Motív Office</vt:lpstr>
      <vt:lpstr>Akokoľvek krásne a vznešené, ak sa odchyľuje od Písma, je stratené </vt:lpstr>
      <vt:lpstr>OBSAH</vt:lpstr>
      <vt:lpstr>1. Pravá úcta a spoľahlivá zbožnosť </vt:lpstr>
      <vt:lpstr>Opatrnosť pri rozlišovaní duchov</vt:lpstr>
      <vt:lpstr>Diabol nemá šancu u človeka</vt:lpstr>
      <vt:lpstr>Láska k viere Apoštolov</vt:lpstr>
      <vt:lpstr> 2. Pokušenie prvého pohybu a Písmo ako zábezpeka pravosti </vt:lpstr>
      <vt:lpstr>Ako sa brániť</vt:lpstr>
      <vt:lpstr>Spočiatku malé narastie na veľké</vt:lpstr>
      <vt:lpstr>Získaná múdrosť</vt:lpstr>
      <vt:lpstr> 3. Cesta tŕním a chrastím – obdobie skúšok </vt:lpstr>
      <vt:lpstr>Boh pomáha svojim vyvoleným</vt:lpstr>
      <vt:lpstr>V modlitbe a mimo modlitby</vt:lpstr>
      <vt:lpstr>4. Strach – zlý radca </vt:lpstr>
      <vt:lpstr>Spovedníci sv. Terézie</vt:lpstr>
      <vt:lpstr>Rozhodnutia spovedníka</vt:lpstr>
      <vt:lpstr> 5. Najťažšia skúška: nemôcť prijať Pánovo Telo, Eucharistiu </vt:lpstr>
      <vt:lpstr>Postoj a vnútorný boj</vt:lpstr>
      <vt:lpstr> 6. Pánovho rozhodnutie potešuje srdcia vyvolených </vt:lpstr>
      <vt:lpstr>Modlitba vďaky a chvály</vt:lpstr>
      <vt:lpstr> 7. Nemaj strach, dcéra, Ja Som a neopustím ťa, neboj sa </vt:lpstr>
      <vt:lpstr>Koniec zármutku a začiatok radosti</vt:lpstr>
      <vt:lpstr>  8. Pochopiť, čo znamená byť služobníkom Toho, koho poslúcha more i vietor </vt:lpstr>
      <vt:lpstr>Radosť namiesto strachu</vt:lpstr>
      <vt:lpstr>Exorcizmus</vt:lpstr>
      <vt:lpstr> 9. Ako sa striasť dotieravosti démonov </vt:lpstr>
      <vt:lpstr>Satanova zbraň – naše lipnutia</vt:lpstr>
      <vt:lpstr>Diabol ochotne pomáha zatemneným mozgom</vt:lpstr>
      <vt:lpstr> Čo o tom hovorí sv. Mária Magdaléna de Pazzi OCD </vt:lpstr>
      <vt:lpstr>Urážka Pána</vt:lpstr>
      <vt:lpstr>Beda!</vt:lpstr>
      <vt:lpstr>Poučenie pre nás</vt:lpstr>
      <vt:lpstr>11. Pravý odpočinok v Pánovi </vt:lpstr>
      <vt:lpstr>Ľudia úslužní diablom</vt:lpstr>
      <vt:lpstr> 12. Na záver ešte niečo o trápeniach svätice </vt:lpstr>
      <vt:lpstr>22.02.2017 Dom Quo Vadis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Akokoľvek krásne a vznešené, ak sa odchyľuje od Písma, je stratené</dc:title>
  <dc:creator>Uzivatel</dc:creator>
  <cp:lastModifiedBy>Uzivatel</cp:lastModifiedBy>
  <cp:revision>25</cp:revision>
  <dcterms:created xsi:type="dcterms:W3CDTF">2017-02-21T20:53:48Z</dcterms:created>
  <dcterms:modified xsi:type="dcterms:W3CDTF">2017-02-23T22:30:00Z</dcterms:modified>
</cp:coreProperties>
</file>