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sk-SK"/>
              <a:t>Kliknutím upravte štýl predlohy nadpisu</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upravte štýl predlohy podnadpisu</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6/27/2018</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sk-SK"/>
              <a:t>Kliknutím upravte štýl predlohy nadpisu</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a:t>Kliknutím na ikonu pridáte obrázok</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Upraviť štýly predlohy textu</a:t>
            </a:r>
          </a:p>
        </p:txBody>
      </p:sp>
      <p:sp>
        <p:nvSpPr>
          <p:cNvPr id="5" name="Date Placeholder 4"/>
          <p:cNvSpPr>
            <a:spLocks noGrp="1"/>
          </p:cNvSpPr>
          <p:nvPr>
            <p:ph type="dt" sz="half" idx="10"/>
          </p:nvPr>
        </p:nvSpPr>
        <p:spPr/>
        <p:txBody>
          <a:bodyPr/>
          <a:lstStyle/>
          <a:p>
            <a:fld id="{48A87A34-81AB-432B-8DAE-1953F412C126}" type="datetimeFigureOut">
              <a:rPr lang="en-US" dirty="0"/>
              <a:t>6/27/2018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ázov a popis">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sk-SK"/>
              <a:t>Kliknutím upravte štýl predlohy nadpisu</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Upraviť štýly predlohy textu</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6/27/2018</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Ponuka s popisom">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sk-SK"/>
              <a:t>Kliknutím upravte štýl predlohy nadpisu</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Upraviť štýly predlohy textu</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Upraviť štýly predlohy textu</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6/27/2018</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Karta s názvom">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sk-SK"/>
              <a:t>Kliknutím upravte štýl predlohy nadpisu</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Upraviť štýly predlohy textu</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6/27/2018</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tĺpec">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sk-SK"/>
              <a:t>Kliknutím upravte štýl predlohy nadpisu</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Upraviť štýly predlohy textu</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Upraviť štýly predlohy textu</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Upraviť štýly predlohy textu</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Upraviť štýly predlohy textu</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Upraviť štýly predlohy textu</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Upraviť štýly predlohy textu</a:t>
            </a:r>
          </a:p>
        </p:txBody>
      </p:sp>
      <p:sp>
        <p:nvSpPr>
          <p:cNvPr id="3" name="Date Placeholder 2"/>
          <p:cNvSpPr>
            <a:spLocks noGrp="1"/>
          </p:cNvSpPr>
          <p:nvPr>
            <p:ph type="dt" sz="half" idx="10"/>
          </p:nvPr>
        </p:nvSpPr>
        <p:spPr/>
        <p:txBody>
          <a:bodyPr/>
          <a:lstStyle/>
          <a:p>
            <a:fld id="{48A87A34-81AB-432B-8DAE-1953F412C126}" type="datetimeFigureOut">
              <a:rPr lang="en-US" dirty="0"/>
              <a:t>6/27/2018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tĺpec s obrázkom">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sk-SK"/>
              <a:t>Kliknutím upravte štýl predlohy nadpisu</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Upraviť štýly predlohy textu</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k-SK"/>
              <a:t>Kliknutím na ikonu pridáte obrázok</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Upraviť štýly predlohy textu</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Upraviť štýly predlohy textu</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k-SK"/>
              <a:t>Kliknutím na ikonu pridáte obrázok</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Upraviť štýly predlohy textu</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Upraviť štýly predlohy textu</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k-SK"/>
              <a:t>Kliknutím na ikonu pridáte obrázok</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Upraviť štýly predlohy textu</a:t>
            </a:r>
          </a:p>
        </p:txBody>
      </p:sp>
      <p:sp>
        <p:nvSpPr>
          <p:cNvPr id="3" name="Date Placeholder 2"/>
          <p:cNvSpPr>
            <a:spLocks noGrp="1"/>
          </p:cNvSpPr>
          <p:nvPr>
            <p:ph type="dt" sz="half" idx="10"/>
          </p:nvPr>
        </p:nvSpPr>
        <p:spPr/>
        <p:txBody>
          <a:bodyPr/>
          <a:lstStyle/>
          <a:p>
            <a:fld id="{48A87A34-81AB-432B-8DAE-1953F412C126}" type="datetimeFigureOut">
              <a:rPr lang="en-US" dirty="0"/>
              <a:t>6/27/2018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Zvislý nadpis a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sk-SK"/>
              <a:t>Kliknutím upravte štýl predlohy nadpisu</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6/27/2018</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Content Placeholder 2"/>
          <p:cNvSpPr>
            <a:spLocks noGrp="1"/>
          </p:cNvSpPr>
          <p:nvPr>
            <p:ph idx="1"/>
          </p:nvPr>
        </p:nvSpPr>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Hlavička sekci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sk-SK"/>
              <a:t>Kliknutím upravte štýl predlohy nadpisu</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a:t>Upraviť štýly predlohy textu</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6/27/2018</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sk-SK"/>
              <a:t>Kliknutím upravte štýl predlohy nadpisu</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Upraviť štýly predlohy textu</a:t>
            </a:r>
          </a:p>
        </p:txBody>
      </p:sp>
      <p:sp>
        <p:nvSpPr>
          <p:cNvPr id="4" name="Content Placeholder 3"/>
          <p:cNvSpPr>
            <a:spLocks noGrp="1"/>
          </p:cNvSpPr>
          <p:nvPr>
            <p:ph sz="half" idx="2"/>
          </p:nvPr>
        </p:nvSpPr>
        <p:spPr>
          <a:xfrm>
            <a:off x="685800" y="3132666"/>
            <a:ext cx="5311775" cy="3086019"/>
          </a:xfrm>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Upraviť štýly predlohy textu</a:t>
            </a:r>
          </a:p>
        </p:txBody>
      </p:sp>
      <p:sp>
        <p:nvSpPr>
          <p:cNvPr id="6" name="Content Placeholder 5"/>
          <p:cNvSpPr>
            <a:spLocks noGrp="1"/>
          </p:cNvSpPr>
          <p:nvPr>
            <p:ph sz="quarter" idx="4"/>
          </p:nvPr>
        </p:nvSpPr>
        <p:spPr>
          <a:xfrm>
            <a:off x="6172200" y="3132666"/>
            <a:ext cx="5334000" cy="3086019"/>
          </a:xfrm>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6/27/2018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6/27/2018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sk-SK"/>
              <a:t>Kliknutím upravte štýl predlohy nadpisu</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Upraviť štýly predlohy textu</a:t>
            </a:r>
          </a:p>
        </p:txBody>
      </p:sp>
      <p:sp>
        <p:nvSpPr>
          <p:cNvPr id="5" name="Date Placeholder 4"/>
          <p:cNvSpPr>
            <a:spLocks noGrp="1"/>
          </p:cNvSpPr>
          <p:nvPr>
            <p:ph type="dt" sz="half" idx="10"/>
          </p:nvPr>
        </p:nvSpPr>
        <p:spPr/>
        <p:txBody>
          <a:bodyPr/>
          <a:lstStyle/>
          <a:p>
            <a:fld id="{48A87A34-81AB-432B-8DAE-1953F412C126}" type="datetimeFigureOut">
              <a:rPr lang="en-US" dirty="0"/>
              <a:t>6/27/2018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sk-SK"/>
              <a:t>Kliknutím upravte štýl predlohy nadpisu</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a:t>Kliknutím na ikonu pridáte obrázok</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Upraviť štýly predlohy textu</a:t>
            </a:r>
          </a:p>
        </p:txBody>
      </p:sp>
      <p:sp>
        <p:nvSpPr>
          <p:cNvPr id="5" name="Date Placeholder 4"/>
          <p:cNvSpPr>
            <a:spLocks noGrp="1"/>
          </p:cNvSpPr>
          <p:nvPr>
            <p:ph type="dt" sz="half" idx="10"/>
          </p:nvPr>
        </p:nvSpPr>
        <p:spPr/>
        <p:txBody>
          <a:bodyPr/>
          <a:lstStyle/>
          <a:p>
            <a:fld id="{48A87A34-81AB-432B-8DAE-1953F412C126}" type="datetimeFigureOut">
              <a:rPr lang="en-US" dirty="0"/>
              <a:t>6/27/2018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sk-SK"/>
              <a:t>Kliknutím upravte štýl predlohy nadpisu</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6/27/2018</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truni.sk/" TargetMode="External"/><Relationship Id="rId2" Type="http://schemas.openxmlformats.org/officeDocument/2006/relationships/hyperlink" Target="mailto:alzbeta.dufferova@gmail.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46107E-206B-4FC8-B033-214BA5C006A2}"/>
              </a:ext>
            </a:extLst>
          </p:cNvPr>
          <p:cNvSpPr>
            <a:spLocks noGrp="1"/>
          </p:cNvSpPr>
          <p:nvPr>
            <p:ph type="ctrTitle"/>
          </p:nvPr>
        </p:nvSpPr>
        <p:spPr/>
        <p:txBody>
          <a:bodyPr>
            <a:normAutofit fontScale="90000"/>
          </a:bodyPr>
          <a:lstStyle/>
          <a:p>
            <a:br>
              <a:rPr lang="sk-SK" dirty="0"/>
            </a:br>
            <a:r>
              <a:rPr lang="sk-SK" b="1" i="1" dirty="0"/>
              <a:t>Sila Teréziinej modlitby a posledné udelené milosti</a:t>
            </a:r>
            <a:r>
              <a:rPr lang="sk-SK" i="1" dirty="0"/>
              <a:t> </a:t>
            </a:r>
            <a:br>
              <a:rPr lang="sk-SK" dirty="0"/>
            </a:br>
            <a:r>
              <a:rPr lang="sk-SK" dirty="0"/>
              <a:t>39. a 40. kapitola Knihy života Terézie Veľkej </a:t>
            </a:r>
            <a:br>
              <a:rPr lang="sk-SK" dirty="0"/>
            </a:br>
            <a:endParaRPr lang="sk-SK" dirty="0"/>
          </a:p>
        </p:txBody>
      </p:sp>
      <p:sp>
        <p:nvSpPr>
          <p:cNvPr id="3" name="Podnadpis 2">
            <a:extLst>
              <a:ext uri="{FF2B5EF4-FFF2-40B4-BE49-F238E27FC236}">
                <a16:creationId xmlns:a16="http://schemas.microsoft.com/office/drawing/2014/main" id="{35319FE3-F00A-4B36-9BB2-962C29016CCA}"/>
              </a:ext>
            </a:extLst>
          </p:cNvPr>
          <p:cNvSpPr>
            <a:spLocks noGrp="1"/>
          </p:cNvSpPr>
          <p:nvPr>
            <p:ph type="subTitle" idx="1"/>
          </p:nvPr>
        </p:nvSpPr>
        <p:spPr/>
        <p:txBody>
          <a:bodyPr/>
          <a:lstStyle/>
          <a:p>
            <a:r>
              <a:rPr lang="sk-SK" b="1" dirty="0"/>
              <a:t>Sr. Dominika Alžbeta </a:t>
            </a:r>
            <a:r>
              <a:rPr lang="sk-SK" b="1" dirty="0" err="1"/>
              <a:t>Dufferová</a:t>
            </a:r>
            <a:r>
              <a:rPr lang="sk-SK" b="1" dirty="0"/>
              <a:t> OSU, Dom </a:t>
            </a:r>
            <a:r>
              <a:rPr lang="sk-SK" b="1" dirty="0" err="1"/>
              <a:t>Quo</a:t>
            </a:r>
            <a:r>
              <a:rPr lang="sk-SK" b="1" dirty="0"/>
              <a:t> </a:t>
            </a:r>
            <a:r>
              <a:rPr lang="sk-SK" b="1" dirty="0" err="1"/>
              <a:t>Vadis</a:t>
            </a:r>
            <a:r>
              <a:rPr lang="sk-SK" b="1" dirty="0"/>
              <a:t>, 27. 6. 2018</a:t>
            </a:r>
            <a:endParaRPr lang="sk-SK" dirty="0"/>
          </a:p>
          <a:p>
            <a:endParaRPr lang="sk-SK" dirty="0"/>
          </a:p>
        </p:txBody>
      </p:sp>
    </p:spTree>
    <p:extLst>
      <p:ext uri="{BB962C8B-B14F-4D97-AF65-F5344CB8AC3E}">
        <p14:creationId xmlns:p14="http://schemas.microsoft.com/office/powerpoint/2010/main" val="1802311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03C1D1-D796-4036-B7AC-3B3E2BF811BB}"/>
              </a:ext>
            </a:extLst>
          </p:cNvPr>
          <p:cNvSpPr>
            <a:spLocks noGrp="1"/>
          </p:cNvSpPr>
          <p:nvPr>
            <p:ph type="title"/>
          </p:nvPr>
        </p:nvSpPr>
        <p:spPr/>
        <p:txBody>
          <a:bodyPr/>
          <a:lstStyle/>
          <a:p>
            <a:r>
              <a:rPr lang="sk-SK" dirty="0"/>
              <a:t>Pokrok závisí od lásky, nie od veku</a:t>
            </a:r>
          </a:p>
        </p:txBody>
      </p:sp>
      <p:sp>
        <p:nvSpPr>
          <p:cNvPr id="3" name="Zástupný objekt pre obsah 2">
            <a:extLst>
              <a:ext uri="{FF2B5EF4-FFF2-40B4-BE49-F238E27FC236}">
                <a16:creationId xmlns:a16="http://schemas.microsoft.com/office/drawing/2014/main" id="{37F436ED-FD1C-4CFF-8E5D-ABBE3027D082}"/>
              </a:ext>
            </a:extLst>
          </p:cNvPr>
          <p:cNvSpPr>
            <a:spLocks noGrp="1"/>
          </p:cNvSpPr>
          <p:nvPr>
            <p:ph idx="1"/>
          </p:nvPr>
        </p:nvSpPr>
        <p:spPr/>
        <p:txBody>
          <a:bodyPr/>
          <a:lstStyle/>
          <a:p>
            <a:r>
              <a:rPr lang="sk-SK" dirty="0"/>
              <a:t>Vždy hľadí na zisk a pokrok duše, a nie na roky. Niekto preto môže postúpiť viac za pár mesiacov ako iný za dvadsať rokov. Ako príklad uvádza mladé dievčatá, ktoré prišli za povolaním do jej domu. Boh sa ich dotkol a dáva im trocha svetla a lásku – hovorí, že sú tam len krátky čas. Uzatvárajú sa tam bez renty a navždy, ako niekto, kto sa oddáva tomu, o kom vie, že ho miluje. Totálne sa oddali Bohu ako obeta. V porovnaní s nimi sa Terézia nazdáva, že sa musí hanbiť, lebo ona už toľké roky mu slúžila a nedospela k takej oddanosti. Pripomína všetkým, ktorí sú už roky zasvätení Bohu, aby nebránili v lete tým, ktorí získali modlitbou to, čo my za roky. Upozorňuje na to, aby sa nebránilo orlom v lete.</a:t>
            </a:r>
          </a:p>
          <a:p>
            <a:r>
              <a:rPr lang="sk-SK" dirty="0"/>
              <a:t>Existuje modlitba, ktorá za okamih prerazí nebo. Je krátka a jasná, ostrá ako šíp. Takú modlitbu neslobodno závidieť, ale radovať sa z nej. Je to Boží dar.</a:t>
            </a:r>
          </a:p>
          <a:p>
            <a:endParaRPr lang="sk-SK" dirty="0"/>
          </a:p>
        </p:txBody>
      </p:sp>
    </p:spTree>
    <p:extLst>
      <p:ext uri="{BB962C8B-B14F-4D97-AF65-F5344CB8AC3E}">
        <p14:creationId xmlns:p14="http://schemas.microsoft.com/office/powerpoint/2010/main" val="586636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890780-BC02-45F2-9732-D4D84442A29B}"/>
              </a:ext>
            </a:extLst>
          </p:cNvPr>
          <p:cNvSpPr>
            <a:spLocks noGrp="1"/>
          </p:cNvSpPr>
          <p:nvPr>
            <p:ph type="title"/>
          </p:nvPr>
        </p:nvSpPr>
        <p:spPr/>
        <p:txBody>
          <a:bodyPr/>
          <a:lstStyle/>
          <a:p>
            <a:r>
              <a:rPr lang="sk-SK" dirty="0"/>
              <a:t>Ďalšie </a:t>
            </a:r>
            <a:r>
              <a:rPr lang="sk-SK" dirty="0" err="1"/>
              <a:t>teréziine</a:t>
            </a:r>
            <a:r>
              <a:rPr lang="sk-SK" dirty="0"/>
              <a:t> príhody</a:t>
            </a:r>
          </a:p>
        </p:txBody>
      </p:sp>
      <p:sp>
        <p:nvSpPr>
          <p:cNvPr id="3" name="Zástupný objekt pre obsah 2">
            <a:extLst>
              <a:ext uri="{FF2B5EF4-FFF2-40B4-BE49-F238E27FC236}">
                <a16:creationId xmlns:a16="http://schemas.microsoft.com/office/drawing/2014/main" id="{BAC063D1-27A2-4169-8BAE-A24E46A5363D}"/>
              </a:ext>
            </a:extLst>
          </p:cNvPr>
          <p:cNvSpPr>
            <a:spLocks noGrp="1"/>
          </p:cNvSpPr>
          <p:nvPr>
            <p:ph idx="1"/>
          </p:nvPr>
        </p:nvSpPr>
        <p:spPr/>
        <p:txBody>
          <a:bodyPr/>
          <a:lstStyle/>
          <a:p>
            <a:r>
              <a:rPr lang="sk-SK" dirty="0"/>
              <a:t>V istý deň, keď dostala povolenie založiť nový kláštor San José bez renty a keď bola spokojná, lebo po dlhom čase a bojoch dosiahla čo chcela, začala uvažovať o veciach a zistila, že vo všetkom čo robila, bolo toľko nedostatkov a chýb, a to aj vtedy, keď sa nazdávala, že slúžila Bohu a že ho tým chválila. Našla v nich toľko chýb a nedokonalostí, že žasla nad málom lásky i viery. Nevie, ako je to možné, ale zisťuje, že teraz, keď sa všetko splnilo, čo očakávala, vidí veci inak, hoci v skutočnosti nikdy nepochybovala, že sa splnia. Nechápe, ako je to možné.</a:t>
            </a:r>
          </a:p>
          <a:p>
            <a:r>
              <a:rPr lang="sk-SK" dirty="0"/>
              <a:t>Potom sa rozpíše o tajomnom „</a:t>
            </a:r>
            <a:r>
              <a:rPr lang="sk-SK" b="1" dirty="0" err="1">
                <a:solidFill>
                  <a:srgbClr val="FF0000"/>
                </a:solidFill>
              </a:rPr>
              <a:t>un</a:t>
            </a:r>
            <a:r>
              <a:rPr lang="sk-SK" b="1" dirty="0">
                <a:solidFill>
                  <a:srgbClr val="FF0000"/>
                </a:solidFill>
              </a:rPr>
              <a:t> no </a:t>
            </a:r>
            <a:r>
              <a:rPr lang="sk-SK" b="1" dirty="0" err="1">
                <a:solidFill>
                  <a:srgbClr val="FF0000"/>
                </a:solidFill>
              </a:rPr>
              <a:t>sé</a:t>
            </a:r>
            <a:r>
              <a:rPr lang="sk-SK" b="1" dirty="0">
                <a:solidFill>
                  <a:srgbClr val="FF0000"/>
                </a:solidFill>
              </a:rPr>
              <a:t> </a:t>
            </a:r>
            <a:r>
              <a:rPr lang="sk-SK" b="1" dirty="0" err="1">
                <a:solidFill>
                  <a:srgbClr val="FF0000"/>
                </a:solidFill>
              </a:rPr>
              <a:t>qué</a:t>
            </a:r>
            <a:r>
              <a:rPr lang="sk-SK" dirty="0"/>
              <a:t>“ „akési neviem čo“. Akýkoľvek duchovný, ktorému sa zdá, že pre mnohoročné modlitbové úsilie si zaslúži takéto dary ducha, nepríde na ich vrchol, s istotou tvrdí Terézia. Totiž pokora takéhoto človeka je plytká. SANTA TERESA, </a:t>
            </a:r>
            <a:r>
              <a:rPr lang="sk-SK" i="1" dirty="0" err="1"/>
              <a:t>Libro</a:t>
            </a:r>
            <a:r>
              <a:rPr lang="sk-SK" i="1" dirty="0"/>
              <a:t> de la </a:t>
            </a:r>
            <a:r>
              <a:rPr lang="sk-SK" i="1" dirty="0" err="1"/>
              <a:t>vida</a:t>
            </a:r>
            <a:r>
              <a:rPr lang="sk-SK" i="1" dirty="0"/>
              <a:t>, </a:t>
            </a:r>
            <a:r>
              <a:rPr lang="sk-SK" dirty="0"/>
              <a:t>s. 531.</a:t>
            </a:r>
          </a:p>
          <a:p>
            <a:endParaRPr lang="sk-SK" dirty="0"/>
          </a:p>
        </p:txBody>
      </p:sp>
    </p:spTree>
    <p:extLst>
      <p:ext uri="{BB962C8B-B14F-4D97-AF65-F5344CB8AC3E}">
        <p14:creationId xmlns:p14="http://schemas.microsoft.com/office/powerpoint/2010/main" val="8666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D7CA98-2716-4D4F-A4C1-777D0130AF88}"/>
              </a:ext>
            </a:extLst>
          </p:cNvPr>
          <p:cNvSpPr>
            <a:spLocks noGrp="1"/>
          </p:cNvSpPr>
          <p:nvPr>
            <p:ph type="title"/>
          </p:nvPr>
        </p:nvSpPr>
        <p:spPr/>
        <p:txBody>
          <a:bodyPr/>
          <a:lstStyle/>
          <a:p>
            <a:r>
              <a:rPr lang="sk-SK" dirty="0"/>
              <a:t>Čo znamená patriť úplne bohu</a:t>
            </a:r>
          </a:p>
        </p:txBody>
      </p:sp>
      <p:sp>
        <p:nvSpPr>
          <p:cNvPr id="3" name="Zástupný objekt pre obsah 2">
            <a:extLst>
              <a:ext uri="{FF2B5EF4-FFF2-40B4-BE49-F238E27FC236}">
                <a16:creationId xmlns:a16="http://schemas.microsoft.com/office/drawing/2014/main" id="{22837790-F551-47CA-8469-CA53B58F7B8B}"/>
              </a:ext>
            </a:extLst>
          </p:cNvPr>
          <p:cNvSpPr>
            <a:spLocks noGrp="1"/>
          </p:cNvSpPr>
          <p:nvPr>
            <p:ph idx="1"/>
          </p:nvPr>
        </p:nvSpPr>
        <p:spPr/>
        <p:txBody>
          <a:bodyPr>
            <a:normAutofit fontScale="92500" lnSpcReduction="10000"/>
          </a:bodyPr>
          <a:lstStyle/>
          <a:p>
            <a:r>
              <a:rPr lang="sk-SK" dirty="0"/>
              <a:t>Opisuje ďalšie videnie, ktoré mala. Bola na lúke a modlila sa sama. Okolo nej boli ľudia a obkolesovali ju rôznym spôsobom. Zdalo sa jej, že všetci mali zbrane v rukách, aby ju urážali: jedni oštepy, iní meče, iní veľmi dlhé tyče alebo dýku. Nemohla uniknúť bez toho, aby sa vystavila smrteľnému nebezpečenstvu. Nemala nikoho, kto by jej pomohol. Jej duch bol ponorený do smútku a nevedela čo robiť. Pozdvihla oči k nebu a uvidela tam Krista, nie v nebi, ale vysoko nad sebou vo vzduchu a odtiaľ jej pomáhal, takže nikto jej nemohol škodiť, aj keby chcel. Zdá sa, že toto videnie nemalo význam, ale mal veľký úžitok pre Teréziu, keď pochopila jeho význam. Krátko potom spoznala v tom videní obraz sveta a všetkého čo bolo v ňom, aby urazili smutnú dušu. „Nechajme (stranou) tých, čo málo slúžia Pánovi, i  pocty a majetky, slasti a ostatné podobné veci, a bude jasné, že keď sa nimi neživíme, usilujú sa nás aspoň omotávať“. Terézia si všimla, že sa cítila tlačená zo strany veľmi dobrých osôb a ona nevedela čo má robiť.</a:t>
            </a:r>
          </a:p>
          <a:p>
            <a:r>
              <a:rPr lang="sk-SK" dirty="0"/>
              <a:t>SANTA TERESA, </a:t>
            </a:r>
            <a:r>
              <a:rPr lang="sk-SK" i="1" dirty="0" err="1"/>
              <a:t>Libro</a:t>
            </a:r>
            <a:r>
              <a:rPr lang="sk-SK" i="1" dirty="0"/>
              <a:t> de la </a:t>
            </a:r>
            <a:r>
              <a:rPr lang="sk-SK" i="1" dirty="0" err="1"/>
              <a:t>vida</a:t>
            </a:r>
            <a:r>
              <a:rPr lang="sk-SK" i="1" dirty="0"/>
              <a:t>, </a:t>
            </a:r>
            <a:r>
              <a:rPr lang="sk-SK" dirty="0"/>
              <a:t>s. 533.</a:t>
            </a:r>
          </a:p>
          <a:p>
            <a:endParaRPr lang="sk-SK" dirty="0"/>
          </a:p>
        </p:txBody>
      </p:sp>
    </p:spTree>
    <p:extLst>
      <p:ext uri="{BB962C8B-B14F-4D97-AF65-F5344CB8AC3E}">
        <p14:creationId xmlns:p14="http://schemas.microsoft.com/office/powerpoint/2010/main" val="965716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1B0C03-B315-49DB-95C2-33CB6A3404F5}"/>
              </a:ext>
            </a:extLst>
          </p:cNvPr>
          <p:cNvSpPr>
            <a:spLocks noGrp="1"/>
          </p:cNvSpPr>
          <p:nvPr>
            <p:ph type="title"/>
          </p:nvPr>
        </p:nvSpPr>
        <p:spPr/>
        <p:txBody>
          <a:bodyPr/>
          <a:lstStyle/>
          <a:p>
            <a:r>
              <a:rPr lang="sk-SK" dirty="0"/>
              <a:t>Ty si moja a ja som tvoj</a:t>
            </a:r>
          </a:p>
        </p:txBody>
      </p:sp>
      <p:sp>
        <p:nvSpPr>
          <p:cNvPr id="3" name="Zástupný objekt pre obsah 2">
            <a:extLst>
              <a:ext uri="{FF2B5EF4-FFF2-40B4-BE49-F238E27FC236}">
                <a16:creationId xmlns:a16="http://schemas.microsoft.com/office/drawing/2014/main" id="{0874810F-B84D-479A-9BC9-4F3BD1779832}"/>
              </a:ext>
            </a:extLst>
          </p:cNvPr>
          <p:cNvSpPr>
            <a:spLocks noGrp="1"/>
          </p:cNvSpPr>
          <p:nvPr>
            <p:ph idx="1"/>
          </p:nvPr>
        </p:nvSpPr>
        <p:spPr/>
        <p:txBody>
          <a:bodyPr>
            <a:normAutofit fontScale="92500" lnSpcReduction="10000"/>
          </a:bodyPr>
          <a:lstStyle/>
          <a:p>
            <a:r>
              <a:rPr lang="sk-SK" dirty="0"/>
              <a:t>Zažila z ich strany neuveriteľné a najväčšie prenasledovanie. Toto bola výzva k tomu, aby úplne zanechala, a všetko! Vzala si poučenie, že sa nemá spoliehať príliš na nikoho, lebo okrem Boha nič nie je stále. Vždy jej Boh poslal niekoho, kto jej pomohol v najhorších situáciách a vymaniť sa z nich. Pochopila, že nie ľudí, ale Boha má uspokojiť.</a:t>
            </a:r>
          </a:p>
          <a:p>
            <a:r>
              <a:rPr lang="sk-SK" dirty="0"/>
              <a:t>Raz – keď sa nachádzala vo veľkej duševnej temnote, nevedela sa sústrediť a pociťovala strach z toho, či omilostenia, ktoré jej Boh udeľoval nie sú ilúziou – jej začal Pán hovoriť a vysvetľoval jej, aby sa netrápila, lebo stav, v ktorom sa nachádza jej pomáha pochopiť biedu, ktorou by bola, keby sa od nej on oddelil a kým žijeme v tomto tele, nemáme istotu o ničom. Zdalo sa jej, že Pán ľutuje tých, čo žijeme vo svete a posmeľoval ju, tým, že on na ňu nezabúda, že ju nikdy neopustí. To ju naplnilo veľkou útechou, ktorú nevie opísať a vôbec oceniť.</a:t>
            </a:r>
          </a:p>
          <a:p>
            <a:r>
              <a:rPr lang="sk-SK" dirty="0"/>
              <a:t>Pán jej často hovorieval nasledujúce slová a preukazoval jej tým veľkú lásku: </a:t>
            </a:r>
            <a:r>
              <a:rPr lang="sk-SK" i="1" dirty="0"/>
              <a:t>Už si moja a Ja som tvoj.</a:t>
            </a:r>
            <a:endParaRPr lang="sk-SK" dirty="0"/>
          </a:p>
          <a:p>
            <a:endParaRPr lang="sk-SK" dirty="0"/>
          </a:p>
        </p:txBody>
      </p:sp>
    </p:spTree>
    <p:extLst>
      <p:ext uri="{BB962C8B-B14F-4D97-AF65-F5344CB8AC3E}">
        <p14:creationId xmlns:p14="http://schemas.microsoft.com/office/powerpoint/2010/main" val="201584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B02F10-4279-4291-9734-3CD4CFDBC274}"/>
              </a:ext>
            </a:extLst>
          </p:cNvPr>
          <p:cNvSpPr>
            <a:spLocks noGrp="1"/>
          </p:cNvSpPr>
          <p:nvPr>
            <p:ph type="title"/>
          </p:nvPr>
        </p:nvSpPr>
        <p:spPr/>
        <p:txBody>
          <a:bodyPr/>
          <a:lstStyle/>
          <a:p>
            <a:r>
              <a:rPr lang="sk-SK" dirty="0"/>
              <a:t>Neuhasiteľná túžba po sv. prijímaní</a:t>
            </a:r>
          </a:p>
        </p:txBody>
      </p:sp>
      <p:sp>
        <p:nvSpPr>
          <p:cNvPr id="3" name="Zástupný objekt pre obsah 2">
            <a:extLst>
              <a:ext uri="{FF2B5EF4-FFF2-40B4-BE49-F238E27FC236}">
                <a16:creationId xmlns:a16="http://schemas.microsoft.com/office/drawing/2014/main" id="{738502AA-433B-427E-96BA-D4254CEBD434}"/>
              </a:ext>
            </a:extLst>
          </p:cNvPr>
          <p:cNvSpPr>
            <a:spLocks noGrp="1"/>
          </p:cNvSpPr>
          <p:nvPr>
            <p:ph idx="1"/>
          </p:nvPr>
        </p:nvSpPr>
        <p:spPr/>
        <p:txBody>
          <a:bodyPr>
            <a:normAutofit fontScale="92500" lnSpcReduction="10000"/>
          </a:bodyPr>
          <a:lstStyle/>
          <a:p>
            <a:r>
              <a:rPr lang="sk-SK" dirty="0"/>
              <a:t>Priznáva, že niekedy jej príde tak úžasná túžba po svätom prijímaní, že nevie čo robiť. Isté ráno sa jej prihodilo, že tak silne pršalo, že nebolo možné vyjsť z domu. Keď z domu vykročila, dostala sa mimo seba kvôli tejto túžbe, že nemohla odolať ani keby ju zaliali vody. Len čo prišla do kostola, dostala sa do veľkého vytrženia. Videla otvorené nebo, nie s jedným vstupom ako obyčajne. Videla trón, ktorý už jej z predchádzajúcich videní bol známy. Nad ním ešte iný, na ktorom sídlilo Božstvo, a to pojmom, ktorý nedokáže vysloviť. Udržovali ho zvieratá, zdalo sa jej, že evanjelisti. Nevidela ako bol ten trón, ale videla množstvo anjelov a neopísateľnú nádheru tých, čo boli v nebi. Myslela na </a:t>
            </a:r>
            <a:r>
              <a:rPr lang="sk-SK" dirty="0" err="1"/>
              <a:t>serafínov</a:t>
            </a:r>
            <a:r>
              <a:rPr lang="sk-SK" dirty="0"/>
              <a:t>  alebo cherubínov, pretože sú veľmi rozdielni v sláve, ktorá za odrážala v zapálení a plameni, ktorý z nich vyžaroval. Sama bola vytrhnutá do slávy, ktorú nemožno ani vysloviť, ani popísať tomu, kto ju sám nezažil. Pochopila, že je tam všetko, čo si človek môže priať a nevidela nič. Takto pochopila, že sa nemôže zastaviť pri nijakom stvorení, ani sa naviazať na nič, čo nie je sám Boh. Všetko tunajšie sa jej zdalo mraveniskom. Šla na sväté prijímanie a zostala na svätej omši. Zdala sa jej krátka. Zhrozila sa, keď sa pozrela na hodinky a zistila, že vytrženie jej trvalo dve hodiny.</a:t>
            </a:r>
          </a:p>
          <a:p>
            <a:endParaRPr lang="sk-SK" dirty="0"/>
          </a:p>
        </p:txBody>
      </p:sp>
    </p:spTree>
    <p:extLst>
      <p:ext uri="{BB962C8B-B14F-4D97-AF65-F5344CB8AC3E}">
        <p14:creationId xmlns:p14="http://schemas.microsoft.com/office/powerpoint/2010/main" val="1586928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959116-4E74-440F-9487-C3158F9A8A36}"/>
              </a:ext>
            </a:extLst>
          </p:cNvPr>
          <p:cNvSpPr>
            <a:spLocks noGrp="1"/>
          </p:cNvSpPr>
          <p:nvPr>
            <p:ph type="title"/>
          </p:nvPr>
        </p:nvSpPr>
        <p:spPr/>
        <p:txBody>
          <a:bodyPr/>
          <a:lstStyle/>
          <a:p>
            <a:r>
              <a:rPr lang="sk-SK" dirty="0"/>
              <a:t>pochybnosti</a:t>
            </a:r>
          </a:p>
        </p:txBody>
      </p:sp>
      <p:sp>
        <p:nvSpPr>
          <p:cNvPr id="3" name="Zástupný objekt pre obsah 2">
            <a:extLst>
              <a:ext uri="{FF2B5EF4-FFF2-40B4-BE49-F238E27FC236}">
                <a16:creationId xmlns:a16="http://schemas.microsoft.com/office/drawing/2014/main" id="{2B06951E-C0E0-4AC0-9306-16E6244ED73F}"/>
              </a:ext>
            </a:extLst>
          </p:cNvPr>
          <p:cNvSpPr>
            <a:spLocks noGrp="1"/>
          </p:cNvSpPr>
          <p:nvPr>
            <p:ph idx="1"/>
          </p:nvPr>
        </p:nvSpPr>
        <p:spPr/>
        <p:txBody>
          <a:bodyPr/>
          <a:lstStyle/>
          <a:p>
            <a:r>
              <a:rPr lang="sk-SK" dirty="0"/>
              <a:t>Istého dňa znova upadla do pochybností, či zjavenia, ktoré mala od Boha, boli pravé. Tu sa jej zjavil Pán a prísne jej povedal: </a:t>
            </a:r>
            <a:r>
              <a:rPr lang="sk-SK" i="1" dirty="0"/>
              <a:t>Ach, ľudskí synovia! Dokedy budete tvrdého srdca? Aby som dobre skúmala jednu vec v sebe: či som sa mu úplne oddala alebo nie; či som mu patrila a či som takou bola a aby som verila a nenechala sa zatratiť. </a:t>
            </a:r>
            <a:r>
              <a:rPr lang="sk-SK" dirty="0"/>
              <a:t>Nesmierne ju trápilo toto zvolanie. Pán sa jej prihovoril znova s nesmiernou jemnosťou a povedal jej, aby sa netrápila, lebo on vie, že jej nechýba vôľa dať sa do jeho služieb. Vyzval ju, aby hľadela na lásku, ktorá v nej rastie každým dňom, aby ho vždy viac milovala, že v tom uvidí, že to nemôže byť od démona. Tiež musí veriť toľkým osobám, ktoré jej povedali, že to nebolo od zlého.</a:t>
            </a:r>
          </a:p>
          <a:p>
            <a:endParaRPr lang="sk-SK" dirty="0"/>
          </a:p>
        </p:txBody>
      </p:sp>
    </p:spTree>
    <p:extLst>
      <p:ext uri="{BB962C8B-B14F-4D97-AF65-F5344CB8AC3E}">
        <p14:creationId xmlns:p14="http://schemas.microsoft.com/office/powerpoint/2010/main" val="2140251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5BE57D-D699-4C90-95F4-1811D7E8825E}"/>
              </a:ext>
            </a:extLst>
          </p:cNvPr>
          <p:cNvSpPr>
            <a:spLocks noGrp="1"/>
          </p:cNvSpPr>
          <p:nvPr>
            <p:ph type="title"/>
          </p:nvPr>
        </p:nvSpPr>
        <p:spPr/>
        <p:txBody>
          <a:bodyPr/>
          <a:lstStyle/>
          <a:p>
            <a:r>
              <a:rPr lang="sk-SK" dirty="0"/>
              <a:t>Trojica a nanebovzatie panny</a:t>
            </a:r>
          </a:p>
        </p:txBody>
      </p:sp>
      <p:sp>
        <p:nvSpPr>
          <p:cNvPr id="3" name="Zástupný objekt pre obsah 2">
            <a:extLst>
              <a:ext uri="{FF2B5EF4-FFF2-40B4-BE49-F238E27FC236}">
                <a16:creationId xmlns:a16="http://schemas.microsoft.com/office/drawing/2014/main" id="{C3CEF9C0-E759-41AD-9E8F-DD9D49D73758}"/>
              </a:ext>
            </a:extLst>
          </p:cNvPr>
          <p:cNvSpPr>
            <a:spLocks noGrp="1"/>
          </p:cNvSpPr>
          <p:nvPr>
            <p:ph idx="1"/>
          </p:nvPr>
        </p:nvSpPr>
        <p:spPr/>
        <p:txBody>
          <a:bodyPr/>
          <a:lstStyle/>
          <a:p>
            <a:r>
              <a:rPr lang="sk-SK" dirty="0"/>
              <a:t>Pri modlitbe hory jej pán dal pochopiť spôsob akým jeden Boh je v troch Osobách, a to tak jasne, že z toho bola vynesená a zároveň potešená. Spomína, že pri jednom uchvátení jej Pán udelil milosť vidieť nanebovzatie svojej Matky a pritom radosť a slávnosť, s akou bola prijatá na miesto, kde sa nachádza teraz. Nevedela by povedať aké to bolo. Obrovská sláva, že  jej duch videl toľkú slávu. Zostala jej z toho túžba vytrpieť si ešte viac, aby túto slávu mohla rozmnožiť a túžba slúžiť takejto Panej. Nakoniec spomína, ako po sv. prijímaní bratov jezuitov videla dvakrát veľmi krásny baldachýn nad ich hlavami a nad hlavami iných ho nevidela.</a:t>
            </a:r>
          </a:p>
          <a:p>
            <a:endParaRPr lang="sk-SK" dirty="0"/>
          </a:p>
        </p:txBody>
      </p:sp>
    </p:spTree>
    <p:extLst>
      <p:ext uri="{BB962C8B-B14F-4D97-AF65-F5344CB8AC3E}">
        <p14:creationId xmlns:p14="http://schemas.microsoft.com/office/powerpoint/2010/main" val="2148493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A1FCC7-418C-4CB7-8B44-695786998E19}"/>
              </a:ext>
            </a:extLst>
          </p:cNvPr>
          <p:cNvSpPr>
            <a:spLocks noGrp="1"/>
          </p:cNvSpPr>
          <p:nvPr>
            <p:ph type="title"/>
          </p:nvPr>
        </p:nvSpPr>
        <p:spPr/>
        <p:txBody>
          <a:bodyPr/>
          <a:lstStyle/>
          <a:p>
            <a:r>
              <a:rPr lang="sk-SK" b="1" dirty="0"/>
              <a:t>Druhá časť – Kapitola 40</a:t>
            </a:r>
            <a:br>
              <a:rPr lang="sk-SK" dirty="0"/>
            </a:br>
            <a:endParaRPr lang="sk-SK" dirty="0"/>
          </a:p>
        </p:txBody>
      </p:sp>
      <p:sp>
        <p:nvSpPr>
          <p:cNvPr id="3" name="Zástupný objekt pre obsah 2">
            <a:extLst>
              <a:ext uri="{FF2B5EF4-FFF2-40B4-BE49-F238E27FC236}">
                <a16:creationId xmlns:a16="http://schemas.microsoft.com/office/drawing/2014/main" id="{075168B2-E942-423E-B312-0D4C9AAEFF67}"/>
              </a:ext>
            </a:extLst>
          </p:cNvPr>
          <p:cNvSpPr>
            <a:spLocks noGrp="1"/>
          </p:cNvSpPr>
          <p:nvPr>
            <p:ph idx="1"/>
          </p:nvPr>
        </p:nvSpPr>
        <p:spPr/>
        <p:txBody>
          <a:bodyPr/>
          <a:lstStyle/>
          <a:p>
            <a:endParaRPr lang="sk-SK" dirty="0"/>
          </a:p>
          <a:p>
            <a:endParaRPr lang="sk-SK" dirty="0"/>
          </a:p>
          <a:p>
            <a:r>
              <a:rPr lang="sk-SK" dirty="0"/>
              <a:t>Opisuje posledné milosti, ktoré dostala. Vykresľuje akúsi panorámu vlastnej duše. Kapitola je rozdelená na päť častí. Terajšie „veľké omilostenia“, milosti udelené osobám a veci cirkvi, posledné Pánove slová, stav duše v očakávaní a epilóg.</a:t>
            </a:r>
          </a:p>
          <a:p>
            <a:r>
              <a:rPr lang="sk-SK" dirty="0"/>
              <a:t> </a:t>
            </a:r>
          </a:p>
          <a:p>
            <a:endParaRPr lang="sk-SK" dirty="0"/>
          </a:p>
        </p:txBody>
      </p:sp>
    </p:spTree>
    <p:extLst>
      <p:ext uri="{BB962C8B-B14F-4D97-AF65-F5344CB8AC3E}">
        <p14:creationId xmlns:p14="http://schemas.microsoft.com/office/powerpoint/2010/main" val="1081612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FAA1EB-49DA-4B36-ACDA-E3FA0C5F1A52}"/>
              </a:ext>
            </a:extLst>
          </p:cNvPr>
          <p:cNvSpPr>
            <a:spLocks noGrp="1"/>
          </p:cNvSpPr>
          <p:nvPr>
            <p:ph type="title"/>
          </p:nvPr>
        </p:nvSpPr>
        <p:spPr/>
        <p:txBody>
          <a:bodyPr/>
          <a:lstStyle/>
          <a:p>
            <a:r>
              <a:rPr lang="sk-SK" b="1" i="1" dirty="0"/>
              <a:t>Terajšie „veľké omilostenia“</a:t>
            </a:r>
            <a:br>
              <a:rPr lang="sk-SK" dirty="0"/>
            </a:br>
            <a:endParaRPr lang="sk-SK" dirty="0"/>
          </a:p>
        </p:txBody>
      </p:sp>
      <p:sp>
        <p:nvSpPr>
          <p:cNvPr id="3" name="Zástupný objekt pre obsah 2">
            <a:extLst>
              <a:ext uri="{FF2B5EF4-FFF2-40B4-BE49-F238E27FC236}">
                <a16:creationId xmlns:a16="http://schemas.microsoft.com/office/drawing/2014/main" id="{A65132C9-A044-4552-B75F-E83AA49D754D}"/>
              </a:ext>
            </a:extLst>
          </p:cNvPr>
          <p:cNvSpPr>
            <a:spLocks noGrp="1"/>
          </p:cNvSpPr>
          <p:nvPr>
            <p:ph idx="1"/>
          </p:nvPr>
        </p:nvSpPr>
        <p:spPr/>
        <p:txBody>
          <a:bodyPr>
            <a:normAutofit fontScale="92500" lnSpcReduction="10000"/>
          </a:bodyPr>
          <a:lstStyle/>
          <a:p>
            <a:r>
              <a:rPr lang="sk-SK" dirty="0"/>
              <a:t>Uvažujúc o mieste, ktoré Terézii prináležalo v pekle a o tom, ako si nezasluhuje toľko dobrodení, začala sa jej zapaľovať duša a duch sa dostával do vytrženia. Zdalo sa jej, že je ponorená do majestátu, v ktorom pochopila istú pravdu, ktorou je plnenie všetkých právd. Nevie povedať ako, pretože nevidela nič. Ktosi jej povedal, ale nevedela kto, no myslí si, že je to Pravda: </a:t>
            </a:r>
            <a:r>
              <a:rPr lang="sk-SK" i="1" dirty="0"/>
              <a:t>Nie je málo čo robím pre teba, čo je jedna z vecí, ktoré mi veľmi dlhuješ; pretože celá škoda, ktorá prichádza na svet je, že nepozná pravdy Písma s jasnou pravdou; nebude z nej chýbať ani jota. </a:t>
            </a:r>
            <a:r>
              <a:rPr lang="sk-SK" dirty="0"/>
              <a:t>Jej sa zdalo, že tomu vždy verila a že všetci veriaci to verili. Na to jej povedal Pán: </a:t>
            </a:r>
            <a:r>
              <a:rPr lang="sk-SK" i="1" dirty="0"/>
              <a:t>Jaj, dcéra, ako málo ľudí ma skutočne miluje! Keby ma milovali, neskrýval by som pred nimi svoje tajomstvá. Vieš, čo je to milovať ma skutočne? Pochopiť, že všetko je klamstvo, čo mi nie je príjemné. Jasne uvidíš, čo teraz nechápeš, v tom, čo prospieva tvojej duši</a:t>
            </a:r>
            <a:r>
              <a:rPr lang="sk-SK" dirty="0"/>
              <a:t> „No es </a:t>
            </a:r>
            <a:r>
              <a:rPr lang="sk-SK" dirty="0" err="1"/>
              <a:t>poco</a:t>
            </a:r>
            <a:r>
              <a:rPr lang="sk-SK" dirty="0"/>
              <a:t> </a:t>
            </a:r>
            <a:r>
              <a:rPr lang="sk-SK" dirty="0" err="1"/>
              <a:t>esto</a:t>
            </a:r>
            <a:r>
              <a:rPr lang="sk-SK" dirty="0"/>
              <a:t> </a:t>
            </a:r>
            <a:r>
              <a:rPr lang="sk-SK" dirty="0" err="1"/>
              <a:t>que</a:t>
            </a:r>
            <a:r>
              <a:rPr lang="sk-SK" dirty="0"/>
              <a:t> </a:t>
            </a:r>
            <a:r>
              <a:rPr lang="sk-SK" dirty="0" err="1"/>
              <a:t>hago</a:t>
            </a:r>
            <a:r>
              <a:rPr lang="sk-SK" dirty="0"/>
              <a:t> </a:t>
            </a:r>
            <a:r>
              <a:rPr lang="sk-SK" dirty="0" err="1"/>
              <a:t>por</a:t>
            </a:r>
            <a:r>
              <a:rPr lang="sk-SK" dirty="0"/>
              <a:t> ti, </a:t>
            </a:r>
            <a:r>
              <a:rPr lang="sk-SK" dirty="0" err="1"/>
              <a:t>que</a:t>
            </a:r>
            <a:r>
              <a:rPr lang="sk-SK" dirty="0"/>
              <a:t> </a:t>
            </a:r>
            <a:r>
              <a:rPr lang="sk-SK" dirty="0" err="1"/>
              <a:t>una</a:t>
            </a:r>
            <a:r>
              <a:rPr lang="sk-SK" dirty="0"/>
              <a:t> de </a:t>
            </a:r>
            <a:r>
              <a:rPr lang="sk-SK" dirty="0" err="1"/>
              <a:t>las</a:t>
            </a:r>
            <a:r>
              <a:rPr lang="sk-SK" dirty="0"/>
              <a:t> </a:t>
            </a:r>
            <a:r>
              <a:rPr lang="sk-SK" dirty="0" err="1"/>
              <a:t>cosas</a:t>
            </a:r>
            <a:r>
              <a:rPr lang="sk-SK" dirty="0"/>
              <a:t> es </a:t>
            </a:r>
            <a:r>
              <a:rPr lang="sk-SK" dirty="0" err="1"/>
              <a:t>en</a:t>
            </a:r>
            <a:r>
              <a:rPr lang="sk-SK" dirty="0"/>
              <a:t> </a:t>
            </a:r>
            <a:r>
              <a:rPr lang="sk-SK" dirty="0" err="1"/>
              <a:t>que</a:t>
            </a:r>
            <a:r>
              <a:rPr lang="sk-SK" dirty="0"/>
              <a:t> </a:t>
            </a:r>
            <a:r>
              <a:rPr lang="sk-SK" dirty="0" err="1"/>
              <a:t>mucho</a:t>
            </a:r>
            <a:r>
              <a:rPr lang="sk-SK" dirty="0"/>
              <a:t> </a:t>
            </a:r>
            <a:r>
              <a:rPr lang="sk-SK" dirty="0" err="1"/>
              <a:t>me</a:t>
            </a:r>
            <a:r>
              <a:rPr lang="sk-SK" dirty="0"/>
              <a:t> </a:t>
            </a:r>
            <a:r>
              <a:rPr lang="sk-SK" dirty="0" err="1"/>
              <a:t>debes</a:t>
            </a:r>
            <a:r>
              <a:rPr lang="sk-SK" dirty="0"/>
              <a:t>; </a:t>
            </a:r>
            <a:r>
              <a:rPr lang="sk-SK" dirty="0" err="1"/>
              <a:t>porque</a:t>
            </a:r>
            <a:r>
              <a:rPr lang="sk-SK" dirty="0"/>
              <a:t> </a:t>
            </a:r>
            <a:r>
              <a:rPr lang="sk-SK" dirty="0" err="1"/>
              <a:t>todo</a:t>
            </a:r>
            <a:r>
              <a:rPr lang="sk-SK" dirty="0"/>
              <a:t> </a:t>
            </a:r>
            <a:r>
              <a:rPr lang="sk-SK" dirty="0" err="1"/>
              <a:t>el</a:t>
            </a:r>
            <a:r>
              <a:rPr lang="sk-SK" dirty="0"/>
              <a:t> </a:t>
            </a:r>
            <a:r>
              <a:rPr lang="sk-SK" dirty="0" err="1"/>
              <a:t>daño</a:t>
            </a:r>
            <a:r>
              <a:rPr lang="sk-SK" dirty="0"/>
              <a:t> </a:t>
            </a:r>
            <a:r>
              <a:rPr lang="sk-SK" dirty="0" err="1"/>
              <a:t>que</a:t>
            </a:r>
            <a:r>
              <a:rPr lang="sk-SK" dirty="0"/>
              <a:t> </a:t>
            </a:r>
            <a:r>
              <a:rPr lang="sk-SK" dirty="0" err="1"/>
              <a:t>viene</a:t>
            </a:r>
            <a:r>
              <a:rPr lang="sk-SK" dirty="0"/>
              <a:t> </a:t>
            </a:r>
            <a:r>
              <a:rPr lang="sk-SK" dirty="0" err="1"/>
              <a:t>al</a:t>
            </a:r>
            <a:r>
              <a:rPr lang="sk-SK" dirty="0"/>
              <a:t> </a:t>
            </a:r>
            <a:r>
              <a:rPr lang="sk-SK" dirty="0" err="1"/>
              <a:t>mundo</a:t>
            </a:r>
            <a:r>
              <a:rPr lang="sk-SK" dirty="0"/>
              <a:t> es de no </a:t>
            </a:r>
            <a:r>
              <a:rPr lang="sk-SK" dirty="0" err="1"/>
              <a:t>conocer</a:t>
            </a:r>
            <a:r>
              <a:rPr lang="sk-SK" dirty="0"/>
              <a:t> </a:t>
            </a:r>
            <a:r>
              <a:rPr lang="sk-SK" dirty="0" err="1"/>
              <a:t>las</a:t>
            </a:r>
            <a:r>
              <a:rPr lang="sk-SK" dirty="0"/>
              <a:t> </a:t>
            </a:r>
            <a:r>
              <a:rPr lang="sk-SK" dirty="0" err="1"/>
              <a:t>verdades</a:t>
            </a:r>
            <a:r>
              <a:rPr lang="sk-SK" dirty="0"/>
              <a:t> de la </a:t>
            </a:r>
            <a:r>
              <a:rPr lang="sk-SK" dirty="0" err="1"/>
              <a:t>Escritura</a:t>
            </a:r>
            <a:r>
              <a:rPr lang="sk-SK" dirty="0"/>
              <a:t> </a:t>
            </a:r>
            <a:r>
              <a:rPr lang="sk-SK" dirty="0" err="1"/>
              <a:t>con</a:t>
            </a:r>
            <a:r>
              <a:rPr lang="sk-SK" dirty="0"/>
              <a:t> </a:t>
            </a:r>
            <a:r>
              <a:rPr lang="sk-SK" dirty="0" err="1"/>
              <a:t>clara</a:t>
            </a:r>
            <a:r>
              <a:rPr lang="sk-SK" dirty="0"/>
              <a:t> </a:t>
            </a:r>
            <a:r>
              <a:rPr lang="sk-SK" dirty="0" err="1"/>
              <a:t>verdad</a:t>
            </a:r>
            <a:r>
              <a:rPr lang="sk-SK" dirty="0"/>
              <a:t>; no </a:t>
            </a:r>
            <a:r>
              <a:rPr lang="sk-SK" dirty="0" err="1"/>
              <a:t>faltará</a:t>
            </a:r>
            <a:r>
              <a:rPr lang="sk-SK" dirty="0"/>
              <a:t> </a:t>
            </a:r>
            <a:r>
              <a:rPr lang="sk-SK" dirty="0" err="1"/>
              <a:t>una</a:t>
            </a:r>
            <a:r>
              <a:rPr lang="sk-SK" dirty="0"/>
              <a:t> tilde de </a:t>
            </a:r>
            <a:r>
              <a:rPr lang="sk-SK" dirty="0" err="1"/>
              <a:t>ella</a:t>
            </a:r>
            <a:r>
              <a:rPr lang="sk-SK" dirty="0"/>
              <a:t>.“ SANTA TERESA, </a:t>
            </a:r>
            <a:r>
              <a:rPr lang="sk-SK" i="1" dirty="0" err="1"/>
              <a:t>Libro</a:t>
            </a:r>
            <a:r>
              <a:rPr lang="sk-SK" i="1" dirty="0"/>
              <a:t> de la </a:t>
            </a:r>
            <a:r>
              <a:rPr lang="sk-SK" i="1" dirty="0" err="1"/>
              <a:t>vida</a:t>
            </a:r>
            <a:r>
              <a:rPr lang="sk-SK" i="1" dirty="0"/>
              <a:t>, </a:t>
            </a:r>
            <a:r>
              <a:rPr lang="sk-SK" dirty="0"/>
              <a:t>s. 542.</a:t>
            </a:r>
          </a:p>
          <a:p>
            <a:endParaRPr lang="sk-SK" dirty="0"/>
          </a:p>
        </p:txBody>
      </p:sp>
    </p:spTree>
    <p:extLst>
      <p:ext uri="{BB962C8B-B14F-4D97-AF65-F5344CB8AC3E}">
        <p14:creationId xmlns:p14="http://schemas.microsoft.com/office/powerpoint/2010/main" val="3446986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A2C27F-FCBD-4274-A374-A33CE68F11D1}"/>
              </a:ext>
            </a:extLst>
          </p:cNvPr>
          <p:cNvSpPr>
            <a:spLocks noGrp="1"/>
          </p:cNvSpPr>
          <p:nvPr>
            <p:ph type="title"/>
          </p:nvPr>
        </p:nvSpPr>
        <p:spPr/>
        <p:txBody>
          <a:bodyPr/>
          <a:lstStyle/>
          <a:p>
            <a:r>
              <a:rPr lang="sk-SK" dirty="0"/>
              <a:t>Milosť poznať vlastné hriechy</a:t>
            </a:r>
          </a:p>
        </p:txBody>
      </p:sp>
      <p:sp>
        <p:nvSpPr>
          <p:cNvPr id="3" name="Zástupný objekt pre obsah 2">
            <a:extLst>
              <a:ext uri="{FF2B5EF4-FFF2-40B4-BE49-F238E27FC236}">
                <a16:creationId xmlns:a16="http://schemas.microsoft.com/office/drawing/2014/main" id="{887AB2D3-4D72-42A3-8674-5751C412DBD2}"/>
              </a:ext>
            </a:extLst>
          </p:cNvPr>
          <p:cNvSpPr>
            <a:spLocks noGrp="1"/>
          </p:cNvSpPr>
          <p:nvPr>
            <p:ph idx="1"/>
          </p:nvPr>
        </p:nvSpPr>
        <p:spPr/>
        <p:txBody>
          <a:bodyPr>
            <a:normAutofit lnSpcReduction="10000"/>
          </a:bodyPr>
          <a:lstStyle/>
          <a:p>
            <a:r>
              <a:rPr lang="sk-SK" dirty="0"/>
              <a:t>Sú to nesmierne jemné a neoceniteľné milosti, ktoré pozná duša, ktorej to bolo dané, a to zakúšaním pokoja, plnosti, svätých túžob. Terézia pochopila </a:t>
            </a:r>
            <a:r>
              <a:rPr lang="sk-SK" b="1" dirty="0">
                <a:solidFill>
                  <a:srgbClr val="FF0000"/>
                </a:solidFill>
              </a:rPr>
              <a:t>márnosti sveta </a:t>
            </a:r>
            <a:r>
              <a:rPr lang="sk-SK" dirty="0"/>
              <a:t>a jej duša zostala v nehe Pánovej priazne a vo veľkej pokore. Pán jej zjavoval veľa právd o Pravde, ktoré nevie vysloviť, iba porozumieť.</a:t>
            </a:r>
          </a:p>
          <a:p>
            <a:r>
              <a:rPr lang="sk-SK" dirty="0"/>
              <a:t>Za jedno z najväčších milostí považuje zjavenie o svojich vlastných hriechoch, ktoré ju ponížili a zahanbili. Pán ale tým bol oslávený. O Bohu hovorí ako o veľkom a jasnom Diamante, omnoho väčšom než je celý svet, alebo ako o Zrkadle, v ktorom je všetko čo je, je nesmierne jasné a čisté a nechápe, ako sa v tom „hýbu“ jej hriechy. Je ustarostená ako by to mohla dať vedieť tým, čo žijú </a:t>
            </a:r>
            <a:r>
              <a:rPr lang="sk-SK" b="1" dirty="0">
                <a:solidFill>
                  <a:srgbClr val="FF0000"/>
                </a:solidFill>
              </a:rPr>
              <a:t>veľmi nečestne a páchajú škaredé hriechy</a:t>
            </a:r>
            <a:r>
              <a:rPr lang="sk-SK" dirty="0"/>
              <a:t>, aby si uvedomili, že nie sú skryté, že prechádzajú pred pohľadom Najvyššieho, že všetci sme pred ním. Jasne spoznala, ako veľmi si človek zaslúži peklo za jediný jeden smrteľný hriech a nechápe, ako je možné ho páchať pred tvárou tak majestátneho Boha.</a:t>
            </a:r>
          </a:p>
        </p:txBody>
      </p:sp>
    </p:spTree>
    <p:extLst>
      <p:ext uri="{BB962C8B-B14F-4D97-AF65-F5344CB8AC3E}">
        <p14:creationId xmlns:p14="http://schemas.microsoft.com/office/powerpoint/2010/main" val="4160956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095C43-2DF0-4C04-A400-562B2A808176}"/>
              </a:ext>
            </a:extLst>
          </p:cNvPr>
          <p:cNvSpPr>
            <a:spLocks noGrp="1"/>
          </p:cNvSpPr>
          <p:nvPr>
            <p:ph type="title"/>
          </p:nvPr>
        </p:nvSpPr>
        <p:spPr/>
        <p:txBody>
          <a:bodyPr/>
          <a:lstStyle/>
          <a:p>
            <a:endParaRPr lang="sk-SK" dirty="0"/>
          </a:p>
        </p:txBody>
      </p:sp>
      <p:sp>
        <p:nvSpPr>
          <p:cNvPr id="3" name="Zástupný objekt pre obsah 2">
            <a:extLst>
              <a:ext uri="{FF2B5EF4-FFF2-40B4-BE49-F238E27FC236}">
                <a16:creationId xmlns:a16="http://schemas.microsoft.com/office/drawing/2014/main" id="{F2BC09FB-8506-4B5B-A774-608BB9737DD9}"/>
              </a:ext>
            </a:extLst>
          </p:cNvPr>
          <p:cNvSpPr>
            <a:spLocks noGrp="1"/>
          </p:cNvSpPr>
          <p:nvPr>
            <p:ph idx="1"/>
          </p:nvPr>
        </p:nvSpPr>
        <p:spPr/>
        <p:txBody>
          <a:bodyPr/>
          <a:lstStyle/>
          <a:p>
            <a:r>
              <a:rPr lang="sk-SK" i="1" dirty="0"/>
              <a:t>Zasvätenie je úkon zbožnosti, v ktorom nachádzame cieľ, pre ktorý Boh človeka stvoril. </a:t>
            </a:r>
            <a:endParaRPr lang="sk-SK" dirty="0"/>
          </a:p>
          <a:p>
            <a:r>
              <a:rPr lang="sk-SK" i="1" dirty="0"/>
              <a:t>František </a:t>
            </a:r>
            <a:r>
              <a:rPr lang="sk-SK" i="1" dirty="0" err="1"/>
              <a:t>Úředníček</a:t>
            </a:r>
            <a:r>
              <a:rPr lang="sk-SK" i="1" dirty="0"/>
              <a:t> SJ</a:t>
            </a:r>
            <a:endParaRPr lang="sk-SK" dirty="0"/>
          </a:p>
          <a:p>
            <a:r>
              <a:rPr lang="sk-SK" dirty="0"/>
              <a:t>Porov.: ÚŘEDNÍČEK, F., </a:t>
            </a:r>
            <a:r>
              <a:rPr lang="sk-SK" i="1" dirty="0"/>
              <a:t>Skrytý poklad. </a:t>
            </a:r>
            <a:r>
              <a:rPr lang="sk-SK" i="1" dirty="0" err="1"/>
              <a:t>Pobožnost</a:t>
            </a:r>
            <a:r>
              <a:rPr lang="sk-SK" i="1" dirty="0"/>
              <a:t> k Božskému Srdci </a:t>
            </a:r>
            <a:r>
              <a:rPr lang="sk-SK" i="1" dirty="0" err="1"/>
              <a:t>Páně</a:t>
            </a:r>
            <a:r>
              <a:rPr lang="sk-SK" i="1" dirty="0"/>
              <a:t>,</a:t>
            </a:r>
            <a:r>
              <a:rPr lang="sk-SK" dirty="0"/>
              <a:t> s. 89.</a:t>
            </a:r>
          </a:p>
          <a:p>
            <a:endParaRPr lang="sk-SK" dirty="0"/>
          </a:p>
        </p:txBody>
      </p:sp>
    </p:spTree>
    <p:extLst>
      <p:ext uri="{BB962C8B-B14F-4D97-AF65-F5344CB8AC3E}">
        <p14:creationId xmlns:p14="http://schemas.microsoft.com/office/powerpoint/2010/main" val="3602991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E02835-B4BF-4899-B1B7-442B2145B0D9}"/>
              </a:ext>
            </a:extLst>
          </p:cNvPr>
          <p:cNvSpPr>
            <a:spLocks noGrp="1"/>
          </p:cNvSpPr>
          <p:nvPr>
            <p:ph type="title"/>
          </p:nvPr>
        </p:nvSpPr>
        <p:spPr/>
        <p:txBody>
          <a:bodyPr>
            <a:normAutofit fontScale="90000"/>
          </a:bodyPr>
          <a:lstStyle/>
          <a:p>
            <a:r>
              <a:rPr lang="sk-SK" b="1" i="1" dirty="0"/>
              <a:t>Milosti udelené osobám a veci cirkvi</a:t>
            </a:r>
            <a:br>
              <a:rPr lang="sk-SK" dirty="0"/>
            </a:br>
            <a:endParaRPr lang="sk-SK" dirty="0"/>
          </a:p>
        </p:txBody>
      </p:sp>
      <p:sp>
        <p:nvSpPr>
          <p:cNvPr id="3" name="Zástupný objekt pre obsah 2">
            <a:extLst>
              <a:ext uri="{FF2B5EF4-FFF2-40B4-BE49-F238E27FC236}">
                <a16:creationId xmlns:a16="http://schemas.microsoft.com/office/drawing/2014/main" id="{2D24B8C6-04DF-4613-913D-CD0E5418F156}"/>
              </a:ext>
            </a:extLst>
          </p:cNvPr>
          <p:cNvSpPr>
            <a:spLocks noGrp="1"/>
          </p:cNvSpPr>
          <p:nvPr>
            <p:ph idx="1"/>
          </p:nvPr>
        </p:nvSpPr>
        <p:spPr/>
        <p:txBody>
          <a:bodyPr>
            <a:normAutofit lnSpcReduction="10000"/>
          </a:bodyPr>
          <a:lstStyle/>
          <a:p>
            <a:r>
              <a:rPr lang="sk-SK" dirty="0"/>
              <a:t>Ako len bude vyzerať Posledný súd, pýta sa, kedy Velebnosť Boha nám jasne ukáže všetky urážky, ktoré sme spáchali? Raz keď sa tak modlila plne sústredená a ponorená do jemného pokoja, zdalo sa jej, že bola obklopená anjelmi a veľmi blízko Boha. Začala prosiť Pánovu Velebu za Cirkev. Porozumela, aký veľký úžitok jej prináša jeden z posledných rádov a sila, ktorá z nich prýšti pre vieru. Inokedy bola pred Najsvätejšou sviatosťou a zjavil sa jej jeden svätý z rádu, ktorý bol na úpadku. Otvoril pred ňou knihu a kázal jej prečítať jasne viditeľné písmená: </a:t>
            </a:r>
            <a:r>
              <a:rPr lang="sk-SK" i="1" dirty="0"/>
              <a:t>V budúcich časoch tento rád bude kvitnúť; bude mnoho mučeníkov. </a:t>
            </a:r>
            <a:r>
              <a:rPr lang="sk-SK" dirty="0"/>
              <a:t>Inokedy pri chórovej modlitbe sa jej z toho istého rádu predstavili a postavili pred ňu šiesti alebo siedmi členovia s mečmi v rukách. Pochopila, že to sú obrancovia viery, lebo inokedy ich videla na poli, kde sa bili s veľkou horlivosťou. Mali nádherné tváre a veľmi zapálené a mnohých porazených hádzali na zem, iných zabíjali. Terézii sa zdalo, že to bol boj proti heretikom.</a:t>
            </a:r>
          </a:p>
        </p:txBody>
      </p:sp>
    </p:spTree>
    <p:extLst>
      <p:ext uri="{BB962C8B-B14F-4D97-AF65-F5344CB8AC3E}">
        <p14:creationId xmlns:p14="http://schemas.microsoft.com/office/powerpoint/2010/main" val="19855410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2E42C7-9B89-412E-A436-4C833376C899}"/>
              </a:ext>
            </a:extLst>
          </p:cNvPr>
          <p:cNvSpPr>
            <a:spLocks noGrp="1"/>
          </p:cNvSpPr>
          <p:nvPr>
            <p:ph type="title"/>
          </p:nvPr>
        </p:nvSpPr>
        <p:spPr/>
        <p:txBody>
          <a:bodyPr/>
          <a:lstStyle/>
          <a:p>
            <a:r>
              <a:rPr lang="sk-SK" dirty="0"/>
              <a:t>Prijať biskupský úrad alebo nie</a:t>
            </a:r>
          </a:p>
        </p:txBody>
      </p:sp>
      <p:sp>
        <p:nvSpPr>
          <p:cNvPr id="3" name="Zástupný objekt pre obsah 2">
            <a:extLst>
              <a:ext uri="{FF2B5EF4-FFF2-40B4-BE49-F238E27FC236}">
                <a16:creationId xmlns:a16="http://schemas.microsoft.com/office/drawing/2014/main" id="{E269F09E-605D-4810-8823-A6C4081EEDEA}"/>
              </a:ext>
            </a:extLst>
          </p:cNvPr>
          <p:cNvSpPr>
            <a:spLocks noGrp="1"/>
          </p:cNvSpPr>
          <p:nvPr>
            <p:ph idx="1"/>
          </p:nvPr>
        </p:nvSpPr>
        <p:spPr/>
        <p:txBody>
          <a:bodyPr/>
          <a:lstStyle/>
          <a:p>
            <a:r>
              <a:rPr lang="sk-SK" dirty="0"/>
              <a:t>Istého svätého videla viackrát. Poďakoval sa Terézii za modlitby za jeho rád a sľúbil, že sa za ňu prihovorí u Pána. Úmyselne zamlčuje meno rádu a rádov, ak Pán bude chcieť, tak to zjaví. Je dôležité, aby každá rehoľa sa starala o slávu, ktorú má dať Pánovi.</a:t>
            </a:r>
          </a:p>
          <a:p>
            <a:r>
              <a:rPr lang="sk-SK" dirty="0"/>
              <a:t>Istá osoba ju prosila, aby sa za ňu prihovorila u Pána, či má vziať na seba biskupstvo. Keď bola po sv. prijímaní, Pán jej povedal: </a:t>
            </a:r>
            <a:r>
              <a:rPr lang="sk-SK" i="1" dirty="0"/>
              <a:t>Keď pochopí s celou pravdou a jasnosťou, že skutočné panstvo je nevlastniť nič, vtedy ho môže prijať.</a:t>
            </a:r>
            <a:endParaRPr lang="sk-SK" dirty="0"/>
          </a:p>
          <a:p>
            <a:r>
              <a:rPr lang="sk-SK" dirty="0"/>
              <a:t>„</a:t>
            </a:r>
            <a:r>
              <a:rPr lang="sk-SK" dirty="0" err="1"/>
              <a:t>Cuando</a:t>
            </a:r>
            <a:r>
              <a:rPr lang="sk-SK" dirty="0"/>
              <a:t> </a:t>
            </a:r>
            <a:r>
              <a:rPr lang="sk-SK" dirty="0" err="1"/>
              <a:t>entendiere</a:t>
            </a:r>
            <a:r>
              <a:rPr lang="sk-SK" dirty="0"/>
              <a:t> </a:t>
            </a:r>
            <a:r>
              <a:rPr lang="sk-SK" dirty="0" err="1"/>
              <a:t>con</a:t>
            </a:r>
            <a:r>
              <a:rPr lang="sk-SK" dirty="0"/>
              <a:t> </a:t>
            </a:r>
            <a:r>
              <a:rPr lang="sk-SK" dirty="0" err="1"/>
              <a:t>toda</a:t>
            </a:r>
            <a:r>
              <a:rPr lang="sk-SK" dirty="0"/>
              <a:t> </a:t>
            </a:r>
            <a:r>
              <a:rPr lang="sk-SK" dirty="0" err="1"/>
              <a:t>verdad</a:t>
            </a:r>
            <a:r>
              <a:rPr lang="sk-SK" dirty="0"/>
              <a:t> y </a:t>
            </a:r>
            <a:r>
              <a:rPr lang="sk-SK" dirty="0" err="1"/>
              <a:t>claridad</a:t>
            </a:r>
            <a:r>
              <a:rPr lang="sk-SK" dirty="0"/>
              <a:t> </a:t>
            </a:r>
            <a:r>
              <a:rPr lang="sk-SK" dirty="0" err="1"/>
              <a:t>que</a:t>
            </a:r>
            <a:r>
              <a:rPr lang="sk-SK" dirty="0"/>
              <a:t> </a:t>
            </a:r>
            <a:r>
              <a:rPr lang="sk-SK" dirty="0" err="1"/>
              <a:t>el</a:t>
            </a:r>
            <a:r>
              <a:rPr lang="sk-SK" dirty="0"/>
              <a:t> </a:t>
            </a:r>
            <a:r>
              <a:rPr lang="sk-SK" dirty="0" err="1"/>
              <a:t>verdadero</a:t>
            </a:r>
            <a:r>
              <a:rPr lang="sk-SK" dirty="0"/>
              <a:t> </a:t>
            </a:r>
            <a:r>
              <a:rPr lang="sk-SK" dirty="0" err="1"/>
              <a:t>señorío</a:t>
            </a:r>
            <a:r>
              <a:rPr lang="sk-SK" dirty="0"/>
              <a:t> es no </a:t>
            </a:r>
            <a:r>
              <a:rPr lang="sk-SK" dirty="0" err="1"/>
              <a:t>poseer</a:t>
            </a:r>
            <a:r>
              <a:rPr lang="sk-SK" dirty="0"/>
              <a:t> </a:t>
            </a:r>
            <a:r>
              <a:rPr lang="sk-SK" dirty="0" err="1"/>
              <a:t>nada</a:t>
            </a:r>
            <a:r>
              <a:rPr lang="sk-SK" dirty="0"/>
              <a:t>, </a:t>
            </a:r>
            <a:r>
              <a:rPr lang="sk-SK" dirty="0" err="1"/>
              <a:t>entonces</a:t>
            </a:r>
            <a:r>
              <a:rPr lang="sk-SK" dirty="0"/>
              <a:t> </a:t>
            </a:r>
            <a:r>
              <a:rPr lang="sk-SK" dirty="0" err="1"/>
              <a:t>le</a:t>
            </a:r>
            <a:r>
              <a:rPr lang="sk-SK" dirty="0"/>
              <a:t> </a:t>
            </a:r>
            <a:r>
              <a:rPr lang="sk-SK" dirty="0" err="1"/>
              <a:t>podrá</a:t>
            </a:r>
            <a:r>
              <a:rPr lang="sk-SK" dirty="0"/>
              <a:t> </a:t>
            </a:r>
            <a:r>
              <a:rPr lang="sk-SK" dirty="0" err="1"/>
              <a:t>tomar</a:t>
            </a:r>
            <a:r>
              <a:rPr lang="sk-SK" dirty="0"/>
              <a:t>;“ In: SANTA TERESA, </a:t>
            </a:r>
            <a:r>
              <a:rPr lang="sk-SK" i="1" dirty="0" err="1"/>
              <a:t>Libro</a:t>
            </a:r>
            <a:r>
              <a:rPr lang="sk-SK" i="1" dirty="0"/>
              <a:t> de la </a:t>
            </a:r>
            <a:r>
              <a:rPr lang="sk-SK" i="1" dirty="0" err="1"/>
              <a:t>vida</a:t>
            </a:r>
            <a:r>
              <a:rPr lang="sk-SK" i="1" dirty="0"/>
              <a:t>, </a:t>
            </a:r>
            <a:r>
              <a:rPr lang="sk-SK" dirty="0"/>
              <a:t>s. 551.</a:t>
            </a:r>
          </a:p>
          <a:p>
            <a:endParaRPr lang="sk-SK" dirty="0"/>
          </a:p>
        </p:txBody>
      </p:sp>
    </p:spTree>
    <p:extLst>
      <p:ext uri="{BB962C8B-B14F-4D97-AF65-F5344CB8AC3E}">
        <p14:creationId xmlns:p14="http://schemas.microsoft.com/office/powerpoint/2010/main" val="3516992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67D571-0FEA-4C79-92EF-F2926B6B62D2}"/>
              </a:ext>
            </a:extLst>
          </p:cNvPr>
          <p:cNvSpPr>
            <a:spLocks noGrp="1"/>
          </p:cNvSpPr>
          <p:nvPr>
            <p:ph type="title"/>
          </p:nvPr>
        </p:nvSpPr>
        <p:spPr/>
        <p:txBody>
          <a:bodyPr/>
          <a:lstStyle/>
          <a:p>
            <a:r>
              <a:rPr lang="sk-SK" dirty="0"/>
              <a:t>Posledné pánove slová</a:t>
            </a:r>
          </a:p>
        </p:txBody>
      </p:sp>
      <p:sp>
        <p:nvSpPr>
          <p:cNvPr id="3" name="Zástupný objekt pre obsah 2">
            <a:extLst>
              <a:ext uri="{FF2B5EF4-FFF2-40B4-BE49-F238E27FC236}">
                <a16:creationId xmlns:a16="http://schemas.microsoft.com/office/drawing/2014/main" id="{DB063143-4B17-4AF3-AACA-69210ABD0E47}"/>
              </a:ext>
            </a:extLst>
          </p:cNvPr>
          <p:cNvSpPr>
            <a:spLocks noGrp="1"/>
          </p:cNvSpPr>
          <p:nvPr>
            <p:ph idx="1"/>
          </p:nvPr>
        </p:nvSpPr>
        <p:spPr/>
        <p:txBody>
          <a:bodyPr>
            <a:normAutofit lnSpcReduction="10000"/>
          </a:bodyPr>
          <a:lstStyle/>
          <a:p>
            <a:r>
              <a:rPr lang="sk-SK" dirty="0"/>
              <a:t>Raz ju Pán potešoval a vysvetľoval jej, že v tomto živote nemôžeme vždy zotrvávať v jednom stave. Raz máme horlivosť, inokedy sme bez nej. Raz sa znepokojujeme, inokedy sme v pokoji, a zas v pokušeniach. Ale treba stále dúfať v Neho a nebáť sa.</a:t>
            </a:r>
          </a:p>
          <a:p>
            <a:r>
              <a:rPr lang="sk-SK" dirty="0"/>
              <a:t>Pán ju podporil v tom, že treba byť a hovoriť s osobami, ktoré sú dobré a ktoré nás vedú k Bohu, ako sú spovedníci, duchovní vodcovia, priatelia. Ďakuje Pánovi, že jej vždy dobre radil a povzbudzoval vo veciach, s ktorými si nevedela pomôcť alebo bola neistá. Istého dňa, keď sa modlila a nastal čas, aby si ľahla, necítila sa dobre a prichádzali na ňu pocity zvracania, aké mala vždy večer. Keďže bola veľmi unavená, začala plakať. Zjavil sa jej Pán a prosil ju, aby znášala tieto veci z lásky k nemu. Tým pádom sa prestala ľutovať a už sa jej v budúcnosti sa tomu dokázala vyhnúť. Keď počuje udierať hodiny, poteší ju to, lebo si uvedomí, že je o niečo bližšie k Bohu.</a:t>
            </a:r>
          </a:p>
          <a:p>
            <a:endParaRPr lang="sk-SK" dirty="0"/>
          </a:p>
        </p:txBody>
      </p:sp>
    </p:spTree>
    <p:extLst>
      <p:ext uri="{BB962C8B-B14F-4D97-AF65-F5344CB8AC3E}">
        <p14:creationId xmlns:p14="http://schemas.microsoft.com/office/powerpoint/2010/main" val="2318576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0875A9-AB25-470B-8B44-848C71A3553E}"/>
              </a:ext>
            </a:extLst>
          </p:cNvPr>
          <p:cNvSpPr>
            <a:spLocks noGrp="1"/>
          </p:cNvSpPr>
          <p:nvPr>
            <p:ph type="title"/>
          </p:nvPr>
        </p:nvSpPr>
        <p:spPr/>
        <p:txBody>
          <a:bodyPr/>
          <a:lstStyle/>
          <a:p>
            <a:r>
              <a:rPr lang="sk-SK" b="1" i="1" dirty="0"/>
              <a:t>Stav duše v očakávaní</a:t>
            </a:r>
            <a:br>
              <a:rPr lang="sk-SK" dirty="0"/>
            </a:br>
            <a:endParaRPr lang="sk-SK" dirty="0"/>
          </a:p>
        </p:txBody>
      </p:sp>
      <p:sp>
        <p:nvSpPr>
          <p:cNvPr id="3" name="Zástupný objekt pre obsah 2">
            <a:extLst>
              <a:ext uri="{FF2B5EF4-FFF2-40B4-BE49-F238E27FC236}">
                <a16:creationId xmlns:a16="http://schemas.microsoft.com/office/drawing/2014/main" id="{6947A7E0-231F-487A-AA5D-9748A2266153}"/>
              </a:ext>
            </a:extLst>
          </p:cNvPr>
          <p:cNvSpPr>
            <a:spLocks noGrp="1"/>
          </p:cNvSpPr>
          <p:nvPr>
            <p:ph idx="1"/>
          </p:nvPr>
        </p:nvSpPr>
        <p:spPr/>
        <p:txBody>
          <a:bodyPr/>
          <a:lstStyle/>
          <a:p>
            <a:endParaRPr lang="sk-SK" dirty="0"/>
          </a:p>
          <a:p>
            <a:endParaRPr lang="sk-SK" dirty="0"/>
          </a:p>
          <a:p>
            <a:r>
              <a:rPr lang="sk-SK" dirty="0"/>
              <a:t>Zdá sa jej, že žije tak, že nemá chuť ani žiť, ani umrieť. Vníma, ako sa jej niektorí stránia, iní ju nechcú spovedať, ale vie, že týmto utrpením môže pomôcť mnohým dušiam. Na všetko sa pozerá očami živej a prežívanej viery, ako ten, čo už nakukol za „oponu“ a vie čo ho tam čaká.</a:t>
            </a:r>
          </a:p>
          <a:p>
            <a:r>
              <a:rPr lang="sk-SK" dirty="0"/>
              <a:t> </a:t>
            </a:r>
          </a:p>
          <a:p>
            <a:endParaRPr lang="sk-SK" dirty="0"/>
          </a:p>
        </p:txBody>
      </p:sp>
    </p:spTree>
    <p:extLst>
      <p:ext uri="{BB962C8B-B14F-4D97-AF65-F5344CB8AC3E}">
        <p14:creationId xmlns:p14="http://schemas.microsoft.com/office/powerpoint/2010/main" val="553863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318204-CD9C-4C23-8BDC-413DACA4F022}"/>
              </a:ext>
            </a:extLst>
          </p:cNvPr>
          <p:cNvSpPr>
            <a:spLocks noGrp="1"/>
          </p:cNvSpPr>
          <p:nvPr>
            <p:ph type="title"/>
          </p:nvPr>
        </p:nvSpPr>
        <p:spPr/>
        <p:txBody>
          <a:bodyPr/>
          <a:lstStyle/>
          <a:p>
            <a:r>
              <a:rPr lang="sk-SK" dirty="0"/>
              <a:t>epilóg</a:t>
            </a:r>
          </a:p>
        </p:txBody>
      </p:sp>
      <p:sp>
        <p:nvSpPr>
          <p:cNvPr id="3" name="Zástupný objekt pre obsah 2">
            <a:extLst>
              <a:ext uri="{FF2B5EF4-FFF2-40B4-BE49-F238E27FC236}">
                <a16:creationId xmlns:a16="http://schemas.microsoft.com/office/drawing/2014/main" id="{C947EBEC-210D-4211-A849-0B9161A673E5}"/>
              </a:ext>
            </a:extLst>
          </p:cNvPr>
          <p:cNvSpPr>
            <a:spLocks noGrp="1"/>
          </p:cNvSpPr>
          <p:nvPr>
            <p:ph idx="1"/>
          </p:nvPr>
        </p:nvSpPr>
        <p:spPr/>
        <p:txBody>
          <a:bodyPr/>
          <a:lstStyle/>
          <a:p>
            <a:endParaRPr lang="sk-SK" dirty="0"/>
          </a:p>
          <a:p>
            <a:r>
              <a:rPr lang="sk-SK" dirty="0"/>
              <a:t>Ide o dialóg, ktorý Terézia vedie s pátrom </a:t>
            </a:r>
            <a:r>
              <a:rPr lang="sk-SK" dirty="0" err="1"/>
              <a:t>García</a:t>
            </a:r>
            <a:r>
              <a:rPr lang="sk-SK" dirty="0"/>
              <a:t> de </a:t>
            </a:r>
            <a:r>
              <a:rPr lang="sk-SK" dirty="0" err="1"/>
              <a:t>Toledo</a:t>
            </a:r>
            <a:r>
              <a:rPr lang="sk-SK" dirty="0"/>
              <a:t>. Odovzdáva mu prácu, ktorú od nej žiadal – Autobiografiu – Knihu života. Svätica mala veľký záujem, aby si jej rukopis prečítal sv. Ján z </a:t>
            </a:r>
            <a:r>
              <a:rPr lang="sk-SK" dirty="0" err="1"/>
              <a:t>Avily</a:t>
            </a:r>
            <a:r>
              <a:rPr lang="sk-SK" dirty="0"/>
              <a:t>. Dosiahne to v roku 1568. Ak sa mu dielo nebude pozdávať, môže ho spáliť, ale nech si ho prečítajú najprv tri osoby, ktoré páter pozná. Jednou z nich je Domingo </a:t>
            </a:r>
            <a:r>
              <a:rPr lang="sk-SK" dirty="0" err="1"/>
              <a:t>Báñez</a:t>
            </a:r>
            <a:r>
              <a:rPr lang="sk-SK" dirty="0"/>
              <a:t>. Ostatní dvaja sú snáď </a:t>
            </a:r>
            <a:r>
              <a:rPr lang="sk-SK" dirty="0" err="1"/>
              <a:t>Baltasar</a:t>
            </a:r>
            <a:r>
              <a:rPr lang="sk-SK" dirty="0"/>
              <a:t> </a:t>
            </a:r>
            <a:r>
              <a:rPr lang="sk-SK" dirty="0" err="1"/>
              <a:t>Alvarez</a:t>
            </a:r>
            <a:r>
              <a:rPr lang="sk-SK" dirty="0"/>
              <a:t> a </a:t>
            </a:r>
            <a:r>
              <a:rPr lang="sk-SK" dirty="0" err="1"/>
              <a:t>Gaspar</a:t>
            </a:r>
            <a:r>
              <a:rPr lang="sk-SK" dirty="0"/>
              <a:t> de </a:t>
            </a:r>
            <a:r>
              <a:rPr lang="sk-SK" dirty="0" err="1"/>
              <a:t>Salazar</a:t>
            </a:r>
            <a:r>
              <a:rPr lang="sk-SK" dirty="0"/>
              <a:t>, prípadne </a:t>
            </a:r>
            <a:r>
              <a:rPr lang="sk-SK" dirty="0" err="1"/>
              <a:t>Gaspar</a:t>
            </a:r>
            <a:r>
              <a:rPr lang="sk-SK" dirty="0"/>
              <a:t> </a:t>
            </a:r>
            <a:r>
              <a:rPr lang="sk-SK" dirty="0" err="1"/>
              <a:t>Daza</a:t>
            </a:r>
            <a:r>
              <a:rPr lang="sk-SK" dirty="0"/>
              <a:t>.</a:t>
            </a:r>
          </a:p>
          <a:p>
            <a:r>
              <a:rPr lang="sk-SK" dirty="0"/>
              <a:t> </a:t>
            </a:r>
          </a:p>
          <a:p>
            <a:r>
              <a:rPr lang="sk-SK" dirty="0"/>
              <a:t>Porov.: SANTA TERESA, </a:t>
            </a:r>
            <a:r>
              <a:rPr lang="sk-SK" i="1" dirty="0" err="1"/>
              <a:t>Libro</a:t>
            </a:r>
            <a:r>
              <a:rPr lang="sk-SK" i="1" dirty="0"/>
              <a:t> de la </a:t>
            </a:r>
            <a:r>
              <a:rPr lang="sk-SK" i="1" dirty="0" err="1"/>
              <a:t>vida</a:t>
            </a:r>
            <a:r>
              <a:rPr lang="sk-SK" i="1" dirty="0"/>
              <a:t>, </a:t>
            </a:r>
            <a:r>
              <a:rPr lang="sk-SK" dirty="0"/>
              <a:t>s. 555, pozn. pod čiarou č. 11.</a:t>
            </a:r>
          </a:p>
          <a:p>
            <a:endParaRPr lang="sk-SK" dirty="0"/>
          </a:p>
        </p:txBody>
      </p:sp>
    </p:spTree>
    <p:extLst>
      <p:ext uri="{BB962C8B-B14F-4D97-AF65-F5344CB8AC3E}">
        <p14:creationId xmlns:p14="http://schemas.microsoft.com/office/powerpoint/2010/main" val="4056152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315AAE-C408-4478-BC02-ADD1A15ECE44}"/>
              </a:ext>
            </a:extLst>
          </p:cNvPr>
          <p:cNvSpPr>
            <a:spLocks noGrp="1"/>
          </p:cNvSpPr>
          <p:nvPr>
            <p:ph type="title"/>
          </p:nvPr>
        </p:nvSpPr>
        <p:spPr/>
        <p:txBody>
          <a:bodyPr/>
          <a:lstStyle/>
          <a:p>
            <a:r>
              <a:rPr lang="sk-SK" dirty="0"/>
              <a:t>záver</a:t>
            </a:r>
          </a:p>
        </p:txBody>
      </p:sp>
      <p:sp>
        <p:nvSpPr>
          <p:cNvPr id="3" name="Zástupný objekt pre obsah 2">
            <a:extLst>
              <a:ext uri="{FF2B5EF4-FFF2-40B4-BE49-F238E27FC236}">
                <a16:creationId xmlns:a16="http://schemas.microsoft.com/office/drawing/2014/main" id="{4AB95816-F774-42BF-AC33-D144ED38D3F0}"/>
              </a:ext>
            </a:extLst>
          </p:cNvPr>
          <p:cNvSpPr>
            <a:spLocks noGrp="1"/>
          </p:cNvSpPr>
          <p:nvPr>
            <p:ph idx="1"/>
          </p:nvPr>
        </p:nvSpPr>
        <p:spPr/>
        <p:txBody>
          <a:bodyPr/>
          <a:lstStyle/>
          <a:p>
            <a:endParaRPr lang="sk-SK" dirty="0"/>
          </a:p>
          <a:p>
            <a:r>
              <a:rPr lang="sk-SK" b="1" dirty="0"/>
              <a:t> </a:t>
            </a:r>
            <a:endParaRPr lang="sk-SK" dirty="0"/>
          </a:p>
          <a:p>
            <a:r>
              <a:rPr lang="sk-SK" dirty="0"/>
              <a:t>Kniha života Terézie Veľkej a učiteľky Cirkvi je živým dielom nielen samotnej svätice, ale predovšetkým jej Majstra, vodcu všetkých duší, ktoré sa ho usilujú nasledovať. Ak nás priviedla o niekoľko krokov bližšie k Bohu a zväčšila našu lásku k nemu, spĺňa svoju úlohu aj v prvom storočí druhého milénia.</a:t>
            </a:r>
          </a:p>
          <a:p>
            <a:endParaRPr lang="sk-SK" dirty="0"/>
          </a:p>
        </p:txBody>
      </p:sp>
    </p:spTree>
    <p:extLst>
      <p:ext uri="{BB962C8B-B14F-4D97-AF65-F5344CB8AC3E}">
        <p14:creationId xmlns:p14="http://schemas.microsoft.com/office/powerpoint/2010/main" val="1521526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81890F-15D6-4F42-8A2F-5FA66923DDB5}"/>
              </a:ext>
            </a:extLst>
          </p:cNvPr>
          <p:cNvSpPr>
            <a:spLocks noGrp="1"/>
          </p:cNvSpPr>
          <p:nvPr>
            <p:ph type="title"/>
          </p:nvPr>
        </p:nvSpPr>
        <p:spPr/>
        <p:txBody>
          <a:bodyPr/>
          <a:lstStyle/>
          <a:p>
            <a:r>
              <a:rPr lang="sk-SK" dirty="0"/>
              <a:t>literatúra</a:t>
            </a:r>
          </a:p>
        </p:txBody>
      </p:sp>
      <p:sp>
        <p:nvSpPr>
          <p:cNvPr id="3" name="Zástupný objekt pre obsah 2">
            <a:extLst>
              <a:ext uri="{FF2B5EF4-FFF2-40B4-BE49-F238E27FC236}">
                <a16:creationId xmlns:a16="http://schemas.microsoft.com/office/drawing/2014/main" id="{FB63037A-4264-478D-B57B-7E27D5A3246A}"/>
              </a:ext>
            </a:extLst>
          </p:cNvPr>
          <p:cNvSpPr>
            <a:spLocks noGrp="1"/>
          </p:cNvSpPr>
          <p:nvPr>
            <p:ph idx="1"/>
          </p:nvPr>
        </p:nvSpPr>
        <p:spPr/>
        <p:txBody>
          <a:bodyPr/>
          <a:lstStyle/>
          <a:p>
            <a:endParaRPr lang="sk-SK" dirty="0"/>
          </a:p>
          <a:p>
            <a:r>
              <a:rPr lang="sk-SK" dirty="0"/>
              <a:t>SANTA TERESA, </a:t>
            </a:r>
            <a:r>
              <a:rPr lang="sk-SK" i="1" dirty="0" err="1"/>
              <a:t>Libro</a:t>
            </a:r>
            <a:r>
              <a:rPr lang="sk-SK" i="1" dirty="0"/>
              <a:t> de la </a:t>
            </a:r>
            <a:r>
              <a:rPr lang="sk-SK" i="1" dirty="0" err="1"/>
              <a:t>vida</a:t>
            </a:r>
            <a:r>
              <a:rPr lang="sk-SK" i="1" dirty="0"/>
              <a:t>.</a:t>
            </a:r>
            <a:r>
              <a:rPr lang="sk-SK" dirty="0"/>
              <a:t> </a:t>
            </a:r>
            <a:r>
              <a:rPr lang="sk-SK" dirty="0" err="1"/>
              <a:t>Edición</a:t>
            </a:r>
            <a:r>
              <a:rPr lang="sk-SK" dirty="0"/>
              <a:t> </a:t>
            </a:r>
            <a:r>
              <a:rPr lang="sk-SK" dirty="0" err="1"/>
              <a:t>preparada</a:t>
            </a:r>
            <a:r>
              <a:rPr lang="sk-SK" dirty="0"/>
              <a:t> </a:t>
            </a:r>
            <a:r>
              <a:rPr lang="sk-SK" dirty="0" err="1"/>
              <a:t>por</a:t>
            </a:r>
            <a:r>
              <a:rPr lang="sk-SK" dirty="0"/>
              <a:t> </a:t>
            </a:r>
            <a:r>
              <a:rPr lang="sk-SK" dirty="0" err="1"/>
              <a:t>Tomás</a:t>
            </a:r>
            <a:r>
              <a:rPr lang="sk-SK" dirty="0"/>
              <a:t> </a:t>
            </a:r>
            <a:r>
              <a:rPr lang="sk-SK" dirty="0" err="1"/>
              <a:t>Alverez</a:t>
            </a:r>
            <a:r>
              <a:rPr lang="sk-SK" dirty="0"/>
              <a:t> (3.</a:t>
            </a:r>
            <a:r>
              <a:rPr lang="sk-SK" baseline="30000" dirty="0"/>
              <a:t>a</a:t>
            </a:r>
            <a:r>
              <a:rPr lang="sk-SK" dirty="0"/>
              <a:t> </a:t>
            </a:r>
            <a:r>
              <a:rPr lang="sk-SK" dirty="0" err="1"/>
              <a:t>edición</a:t>
            </a:r>
            <a:r>
              <a:rPr lang="sk-SK" dirty="0"/>
              <a:t>). </a:t>
            </a:r>
            <a:r>
              <a:rPr lang="sk-SK" dirty="0" err="1"/>
              <a:t>Burgos</a:t>
            </a:r>
            <a:r>
              <a:rPr lang="sk-SK" dirty="0"/>
              <a:t> : </a:t>
            </a:r>
            <a:r>
              <a:rPr lang="sk-SK" dirty="0" err="1"/>
              <a:t>Editorial</a:t>
            </a:r>
            <a:r>
              <a:rPr lang="sk-SK" dirty="0"/>
              <a:t> Monte </a:t>
            </a:r>
            <a:r>
              <a:rPr lang="sk-SK" dirty="0" err="1"/>
              <a:t>Carmelo</a:t>
            </a:r>
            <a:r>
              <a:rPr lang="sk-SK" dirty="0"/>
              <a:t>, 1991. 563 s. ISBN 84-7239-112-4.</a:t>
            </a:r>
          </a:p>
          <a:p>
            <a:r>
              <a:rPr lang="sk-SK" dirty="0"/>
              <a:t>ÚŘEDNÍČEK, F., </a:t>
            </a:r>
            <a:r>
              <a:rPr lang="sk-SK" i="1" dirty="0"/>
              <a:t>Skrytý poklad. </a:t>
            </a:r>
            <a:r>
              <a:rPr lang="sk-SK" i="1" dirty="0" err="1"/>
              <a:t>Pobožnost</a:t>
            </a:r>
            <a:r>
              <a:rPr lang="sk-SK" i="1" dirty="0"/>
              <a:t> k Božskému Srdci </a:t>
            </a:r>
            <a:r>
              <a:rPr lang="sk-SK" i="1" dirty="0" err="1"/>
              <a:t>Páně</a:t>
            </a:r>
            <a:r>
              <a:rPr lang="sk-SK" i="1" dirty="0"/>
              <a:t>. </a:t>
            </a:r>
            <a:r>
              <a:rPr lang="sk-SK" dirty="0"/>
              <a:t>Olomouc : </a:t>
            </a:r>
            <a:r>
              <a:rPr lang="sk-SK" dirty="0" err="1"/>
              <a:t>Refugium</a:t>
            </a:r>
            <a:r>
              <a:rPr lang="sk-SK" dirty="0"/>
              <a:t> </a:t>
            </a:r>
            <a:r>
              <a:rPr lang="sk-SK" dirty="0" err="1"/>
              <a:t>Velehrad-Roma</a:t>
            </a:r>
            <a:r>
              <a:rPr lang="sk-SK" dirty="0"/>
              <a:t> </a:t>
            </a:r>
            <a:r>
              <a:rPr lang="sk-SK" dirty="0" err="1"/>
              <a:t>s.r.o</a:t>
            </a:r>
            <a:r>
              <a:rPr lang="sk-SK" dirty="0"/>
              <a:t>., 2010. 127 s. ISBN 978-80-7412-127-2.</a:t>
            </a:r>
          </a:p>
          <a:p>
            <a:endParaRPr lang="sk-SK" dirty="0"/>
          </a:p>
        </p:txBody>
      </p:sp>
    </p:spTree>
    <p:extLst>
      <p:ext uri="{BB962C8B-B14F-4D97-AF65-F5344CB8AC3E}">
        <p14:creationId xmlns:p14="http://schemas.microsoft.com/office/powerpoint/2010/main" val="3728558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68FCE2-C2BD-4B1F-9241-D7C4E1D61478}"/>
              </a:ext>
            </a:extLst>
          </p:cNvPr>
          <p:cNvSpPr>
            <a:spLocks noGrp="1"/>
          </p:cNvSpPr>
          <p:nvPr>
            <p:ph type="title"/>
          </p:nvPr>
        </p:nvSpPr>
        <p:spPr/>
        <p:txBody>
          <a:bodyPr/>
          <a:lstStyle/>
          <a:p>
            <a:r>
              <a:rPr lang="sk-SK" dirty="0"/>
              <a:t>Ďakujem za pozornosť</a:t>
            </a:r>
          </a:p>
        </p:txBody>
      </p:sp>
      <p:sp>
        <p:nvSpPr>
          <p:cNvPr id="3" name="Zástupný objekt pre obsah 2">
            <a:extLst>
              <a:ext uri="{FF2B5EF4-FFF2-40B4-BE49-F238E27FC236}">
                <a16:creationId xmlns:a16="http://schemas.microsoft.com/office/drawing/2014/main" id="{57E3896E-B4CB-4C69-BE2D-7DB27009110B}"/>
              </a:ext>
            </a:extLst>
          </p:cNvPr>
          <p:cNvSpPr>
            <a:spLocks noGrp="1"/>
          </p:cNvSpPr>
          <p:nvPr>
            <p:ph idx="1"/>
          </p:nvPr>
        </p:nvSpPr>
        <p:spPr/>
        <p:txBody>
          <a:bodyPr/>
          <a:lstStyle/>
          <a:p>
            <a:r>
              <a:rPr lang="sk-SK" dirty="0"/>
              <a:t>Sr. Dominika Alžbeta </a:t>
            </a:r>
            <a:r>
              <a:rPr lang="sk-SK" dirty="0" err="1"/>
              <a:t>Dufferová</a:t>
            </a:r>
            <a:r>
              <a:rPr lang="sk-SK" dirty="0"/>
              <a:t> OSU</a:t>
            </a:r>
          </a:p>
          <a:p>
            <a:r>
              <a:rPr lang="sk-SK" dirty="0"/>
              <a:t>Katedra etiky a morálnej filozofie</a:t>
            </a:r>
          </a:p>
          <a:p>
            <a:r>
              <a:rPr lang="sk-SK" dirty="0"/>
              <a:t>Filozofická fakulta</a:t>
            </a:r>
          </a:p>
          <a:p>
            <a:r>
              <a:rPr lang="sk-SK" dirty="0"/>
              <a:t>Trnavská univerzita v Trnave</a:t>
            </a:r>
          </a:p>
          <a:p>
            <a:endParaRPr lang="sk-SK" dirty="0"/>
          </a:p>
          <a:p>
            <a:r>
              <a:rPr lang="sk-SK" dirty="0">
                <a:hlinkClick r:id="rId2"/>
              </a:rPr>
              <a:t>alzbeta.dufferova@gmail.com</a:t>
            </a:r>
            <a:endParaRPr lang="sk-SK" dirty="0"/>
          </a:p>
          <a:p>
            <a:r>
              <a:rPr lang="sk-SK">
                <a:hlinkClick r:id="rId3"/>
              </a:rPr>
              <a:t>www.truni.sk</a:t>
            </a:r>
            <a:endParaRPr lang="sk-SK"/>
          </a:p>
          <a:p>
            <a:endParaRPr lang="sk-SK" dirty="0"/>
          </a:p>
        </p:txBody>
      </p:sp>
    </p:spTree>
    <p:extLst>
      <p:ext uri="{BB962C8B-B14F-4D97-AF65-F5344CB8AC3E}">
        <p14:creationId xmlns:p14="http://schemas.microsoft.com/office/powerpoint/2010/main" val="1103324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D61D54-CAF1-40B9-AA75-48021E665D97}"/>
              </a:ext>
            </a:extLst>
          </p:cNvPr>
          <p:cNvSpPr>
            <a:spLocks noGrp="1"/>
          </p:cNvSpPr>
          <p:nvPr>
            <p:ph type="title"/>
          </p:nvPr>
        </p:nvSpPr>
        <p:spPr/>
        <p:txBody>
          <a:bodyPr/>
          <a:lstStyle/>
          <a:p>
            <a:r>
              <a:rPr lang="sk-SK" dirty="0"/>
              <a:t>úvod</a:t>
            </a:r>
          </a:p>
        </p:txBody>
      </p:sp>
      <p:sp>
        <p:nvSpPr>
          <p:cNvPr id="3" name="Zástupný objekt pre obsah 2">
            <a:extLst>
              <a:ext uri="{FF2B5EF4-FFF2-40B4-BE49-F238E27FC236}">
                <a16:creationId xmlns:a16="http://schemas.microsoft.com/office/drawing/2014/main" id="{4A026D6C-6462-4FF2-AC24-F7A78F598473}"/>
              </a:ext>
            </a:extLst>
          </p:cNvPr>
          <p:cNvSpPr>
            <a:spLocks noGrp="1"/>
          </p:cNvSpPr>
          <p:nvPr>
            <p:ph idx="1"/>
          </p:nvPr>
        </p:nvSpPr>
        <p:spPr/>
        <p:txBody>
          <a:bodyPr>
            <a:normAutofit lnSpcReduction="10000"/>
          </a:bodyPr>
          <a:lstStyle/>
          <a:p>
            <a:r>
              <a:rPr lang="sk-SK" dirty="0"/>
              <a:t>Práca je rozdelená na dve časti. V prvej rozoberá 39. kapitolu Knihy života, v druhej 40. a poslednú.</a:t>
            </a:r>
          </a:p>
          <a:p>
            <a:r>
              <a:rPr lang="sk-SK" b="1" dirty="0">
                <a:solidFill>
                  <a:srgbClr val="FF0000"/>
                </a:solidFill>
              </a:rPr>
              <a:t>V prvej časti </a:t>
            </a:r>
            <a:r>
              <a:rPr lang="sk-SK" dirty="0"/>
              <a:t>Terézia pokračuje v tematike „veľkých omilostení“ z predchádzajúcej kapitoly a všíma si silu svojej prosiacej modlitby za druhých. Vyberá jednotlivé epizódy zo svojho vnútorného sveta podľa toho ako ju vnútorný Hovorca usmerňuje. Ten jej dal istotu, že ju vždy vypočuje. To ju vyzbrojilo novou silou a odvahou. Božiu pravdu takto hmatateľne dokazuje čitateľovi sériou príbehov a sama je ohromená zo sily takéhoto kňazstva. Rámec rozprávania je ohraničený dvoma silnými slovami tajomného Spoločníka-Hovorcu. Svätica sa nachádza v kláštore San José, uprostred chudoby a práce. Uprostred, v akejsi prestávke podáva doktrinálne úvahy a zdôrazňuje, že medzi zásluhami človeka a darmi Boha ako odpovede na nich je neopísateľný nepomer.</a:t>
            </a:r>
          </a:p>
          <a:p>
            <a:endParaRPr lang="sk-SK" dirty="0"/>
          </a:p>
        </p:txBody>
      </p:sp>
    </p:spTree>
    <p:extLst>
      <p:ext uri="{BB962C8B-B14F-4D97-AF65-F5344CB8AC3E}">
        <p14:creationId xmlns:p14="http://schemas.microsoft.com/office/powerpoint/2010/main" val="3783361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F337B7-757B-4A0D-B65E-0743BA692743}"/>
              </a:ext>
            </a:extLst>
          </p:cNvPr>
          <p:cNvSpPr>
            <a:spLocks noGrp="1"/>
          </p:cNvSpPr>
          <p:nvPr>
            <p:ph type="title"/>
          </p:nvPr>
        </p:nvSpPr>
        <p:spPr/>
        <p:txBody>
          <a:bodyPr/>
          <a:lstStyle/>
          <a:p>
            <a:r>
              <a:rPr lang="sk-SK" dirty="0"/>
              <a:t>úvod</a:t>
            </a:r>
          </a:p>
        </p:txBody>
      </p:sp>
      <p:sp>
        <p:nvSpPr>
          <p:cNvPr id="3" name="Zástupný objekt pre obsah 2">
            <a:extLst>
              <a:ext uri="{FF2B5EF4-FFF2-40B4-BE49-F238E27FC236}">
                <a16:creationId xmlns:a16="http://schemas.microsoft.com/office/drawing/2014/main" id="{AAE5C82B-A437-4D8D-ABF0-489ED5B180F4}"/>
              </a:ext>
            </a:extLst>
          </p:cNvPr>
          <p:cNvSpPr>
            <a:spLocks noGrp="1"/>
          </p:cNvSpPr>
          <p:nvPr>
            <p:ph idx="1"/>
          </p:nvPr>
        </p:nvSpPr>
        <p:spPr/>
        <p:txBody>
          <a:bodyPr/>
          <a:lstStyle/>
          <a:p>
            <a:endParaRPr lang="sk-SK" b="1" dirty="0">
              <a:solidFill>
                <a:srgbClr val="FF0000"/>
              </a:solidFill>
            </a:endParaRPr>
          </a:p>
          <a:p>
            <a:r>
              <a:rPr lang="sk-SK" b="1" dirty="0">
                <a:solidFill>
                  <a:srgbClr val="FF0000"/>
                </a:solidFill>
              </a:rPr>
              <a:t>V druhej časti </a:t>
            </a:r>
            <a:r>
              <a:rPr lang="sk-SK" dirty="0"/>
              <a:t>sa Terézia naposledy nahne a pozrie na panorámu svojej vlastnej duše z kútika „tak zovretého“ kláštora San José, kde teraz žije, a to zo štítu svojich naakumulovaných prijatých milostí. Prevláda v nej to mystické: biblické úvahy, o dôstojnosti duše, o božstve, čo nás obklopuje, o Cirkvi a osobách, ktoré sú v nej. V tomto kontexte zvlášť silne pôsobia posledné slová Boha k Terézii a týkajú sa Písma, Cirkvi, jej priateľov a jej samej. Svätica sa na všetko pozerá zhora a hodnotí celý svoj život, pripravená na ďalšiu prácu.</a:t>
            </a:r>
          </a:p>
          <a:p>
            <a:r>
              <a:rPr lang="sk-SK" dirty="0"/>
              <a:t> </a:t>
            </a:r>
          </a:p>
          <a:p>
            <a:endParaRPr lang="sk-SK" dirty="0"/>
          </a:p>
        </p:txBody>
      </p:sp>
    </p:spTree>
    <p:extLst>
      <p:ext uri="{BB962C8B-B14F-4D97-AF65-F5344CB8AC3E}">
        <p14:creationId xmlns:p14="http://schemas.microsoft.com/office/powerpoint/2010/main" val="403066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DC824F-4BA0-4DB2-91DE-B5F6C5BC67C7}"/>
              </a:ext>
            </a:extLst>
          </p:cNvPr>
          <p:cNvSpPr>
            <a:spLocks noGrp="1"/>
          </p:cNvSpPr>
          <p:nvPr>
            <p:ph type="title"/>
          </p:nvPr>
        </p:nvSpPr>
        <p:spPr/>
        <p:txBody>
          <a:bodyPr/>
          <a:lstStyle/>
          <a:p>
            <a:r>
              <a:rPr lang="sk-SK" b="1" dirty="0"/>
              <a:t>Prvá časť – Kapitola 39</a:t>
            </a:r>
            <a:br>
              <a:rPr lang="sk-SK" dirty="0"/>
            </a:br>
            <a:endParaRPr lang="sk-SK" dirty="0"/>
          </a:p>
        </p:txBody>
      </p:sp>
      <p:sp>
        <p:nvSpPr>
          <p:cNvPr id="3" name="Zástupný objekt pre obsah 2">
            <a:extLst>
              <a:ext uri="{FF2B5EF4-FFF2-40B4-BE49-F238E27FC236}">
                <a16:creationId xmlns:a16="http://schemas.microsoft.com/office/drawing/2014/main" id="{BC58DFFC-7EFE-40FD-8DE9-3BB1739579A6}"/>
              </a:ext>
            </a:extLst>
          </p:cNvPr>
          <p:cNvSpPr>
            <a:spLocks noGrp="1"/>
          </p:cNvSpPr>
          <p:nvPr>
            <p:ph idx="1"/>
          </p:nvPr>
        </p:nvSpPr>
        <p:spPr/>
        <p:txBody>
          <a:bodyPr>
            <a:normAutofit fontScale="92500" lnSpcReduction="20000"/>
          </a:bodyPr>
          <a:lstStyle/>
          <a:p>
            <a:r>
              <a:rPr lang="sk-SK" b="1" i="1" dirty="0"/>
              <a:t>Niekoľko zázrakov a vyslyšaných modlitieb</a:t>
            </a:r>
            <a:endParaRPr lang="sk-SK" dirty="0"/>
          </a:p>
          <a:p>
            <a:r>
              <a:rPr lang="sk-SK" dirty="0"/>
              <a:t> </a:t>
            </a:r>
          </a:p>
          <a:p>
            <a:r>
              <a:rPr lang="sk-SK" dirty="0"/>
              <a:t>Istého dňa Terézia veľmi naliehala na Pána, aby </a:t>
            </a:r>
            <a:r>
              <a:rPr lang="sk-SK" b="1" dirty="0">
                <a:solidFill>
                  <a:srgbClr val="FF0000"/>
                </a:solidFill>
              </a:rPr>
              <a:t>vrátil zrak </a:t>
            </a:r>
            <a:r>
              <a:rPr lang="sk-SK" dirty="0"/>
              <a:t>istej osobe, ku ktorej ona bola určitým spôsobom zaviazaná vďakou a ktorú ona videla takmer stratenú. Veľmi ju ľutovala a zároveň sa obávala kvôli svojim vlastným hriechom, že ju Pán nevypočuje. Pán sa jej zjavil a začal jej ukazovať ranu na svojej ľavej ruke a druhou rukou si z nej vyťahoval veľký klinec, ktorý tam mal. Zdalo sa jej, že na konci klinca bol kúsok vytrhnutého mäsa. Dobre viditeľná bolesť sa hlboko dotkla Terézie. Pán jej povedal, že ten, ktorý toto vytrpel za ňu, nepochybne lepšie vyslyší jej prosby, než ako ich ona predkladá. Sľúbil jej, že všetko, o čo ho bude prosiť, jej dá, lebo vie, že by si nič neprosila, čo by nebolo v súlade s jeho slávou. Veď aj predtým ju vypočul, hoci nevedela čo jej lepšie slúži, o koľko viac ju vyslyší teraz, keď vie ako ju ľúbi a aby o tom nepochybovala. O nejakých osem dní Pán vrátil zrak onej osobe. Toto sa dozvedel aj jej spovedník. Možno, že to nebola jej modlitba, ktorú Pán vypočul – píše, ale videnie, ktoré mala, ju naplnilo istotou a vzdala Božej Velebnosti vďaky za toto omilostenie.</a:t>
            </a:r>
          </a:p>
          <a:p>
            <a:endParaRPr lang="sk-SK" dirty="0"/>
          </a:p>
        </p:txBody>
      </p:sp>
    </p:spTree>
    <p:extLst>
      <p:ext uri="{BB962C8B-B14F-4D97-AF65-F5344CB8AC3E}">
        <p14:creationId xmlns:p14="http://schemas.microsoft.com/office/powerpoint/2010/main" val="1782716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05F486-2F1D-4322-9F85-CF63B33329FB}"/>
              </a:ext>
            </a:extLst>
          </p:cNvPr>
          <p:cNvSpPr>
            <a:spLocks noGrp="1"/>
          </p:cNvSpPr>
          <p:nvPr>
            <p:ph type="title"/>
          </p:nvPr>
        </p:nvSpPr>
        <p:spPr/>
        <p:txBody>
          <a:bodyPr/>
          <a:lstStyle/>
          <a:p>
            <a:r>
              <a:rPr lang="sk-SK" dirty="0"/>
              <a:t>Uzdravenie bratranca, návrat hriešnika k dobru</a:t>
            </a:r>
          </a:p>
        </p:txBody>
      </p:sp>
      <p:sp>
        <p:nvSpPr>
          <p:cNvPr id="3" name="Zástupný objekt pre obsah 2">
            <a:extLst>
              <a:ext uri="{FF2B5EF4-FFF2-40B4-BE49-F238E27FC236}">
                <a16:creationId xmlns:a16="http://schemas.microsoft.com/office/drawing/2014/main" id="{76F979F1-1409-4D86-88BC-6C8DE46153EB}"/>
              </a:ext>
            </a:extLst>
          </p:cNvPr>
          <p:cNvSpPr>
            <a:spLocks noGrp="1"/>
          </p:cNvSpPr>
          <p:nvPr>
            <p:ph idx="1"/>
          </p:nvPr>
        </p:nvSpPr>
        <p:spPr/>
        <p:txBody>
          <a:bodyPr>
            <a:normAutofit fontScale="92500" lnSpcReduction="10000"/>
          </a:bodyPr>
          <a:lstStyle/>
          <a:p>
            <a:r>
              <a:rPr lang="sk-SK" dirty="0"/>
              <a:t>Inokedy – neuvádza meno, ale P. </a:t>
            </a:r>
            <a:r>
              <a:rPr lang="sk-SK" dirty="0" err="1"/>
              <a:t>Gracián</a:t>
            </a:r>
            <a:r>
              <a:rPr lang="sk-SK" dirty="0"/>
              <a:t> poznamenal, že išlo o jej bratranca Pedro </a:t>
            </a:r>
            <a:r>
              <a:rPr lang="sk-SK" dirty="0" err="1"/>
              <a:t>Mejía</a:t>
            </a:r>
            <a:r>
              <a:rPr lang="sk-SK" dirty="0"/>
              <a:t> – navštívila toho človeka pre veľkú </a:t>
            </a:r>
            <a:r>
              <a:rPr lang="sk-SK" b="1" dirty="0">
                <a:solidFill>
                  <a:srgbClr val="FF0000"/>
                </a:solidFill>
              </a:rPr>
              <a:t>chorobu</a:t>
            </a:r>
            <a:r>
              <a:rPr lang="sk-SK" dirty="0"/>
              <a:t>, ktorá trhala jeho telo. Prišlo jej ho veľmi ľúto a začala prosiť Pána o uzdravenie. Pocítila, že ju vyslyšal. Na druhý deň už nemal bolesti.</a:t>
            </a:r>
          </a:p>
          <a:p>
            <a:r>
              <a:rPr lang="sk-SK" dirty="0"/>
              <a:t>Terézia bola zas inokedy vo veľkom súžení kvôli istej osobe, lebo chcela </a:t>
            </a:r>
            <a:r>
              <a:rPr lang="sk-SK" b="1" dirty="0">
                <a:solidFill>
                  <a:srgbClr val="FF0000"/>
                </a:solidFill>
              </a:rPr>
              <a:t>urobiť čosi</a:t>
            </a:r>
            <a:r>
              <a:rPr lang="sk-SK" dirty="0"/>
              <a:t>, </a:t>
            </a:r>
            <a:r>
              <a:rPr lang="sk-SK" b="1" dirty="0">
                <a:solidFill>
                  <a:srgbClr val="FF0000"/>
                </a:solidFill>
              </a:rPr>
              <a:t>čo sa priečilo Bohu </a:t>
            </a:r>
            <a:r>
              <a:rPr lang="sk-SK" dirty="0"/>
              <a:t>a jeho cti a bola na to silne odhodlaná. Terézia sa kvôli tomu veľmi trápila až raz, keď sa nachádzala na veľmi oddelenom mieste v záhrade San José, v pustovni „Kristus pri stĺpe“, začula veľmi jemný akoby šepot, celá sa zježila a prešla ju hrôza. Chcela rozumieť čo sa jej povedalo, ale nemohla, lebo bolo to veľmi krátke. Strach ju rýchlo prešiel a náhle ju naplnil vnútorný pokoj a radosť, vnútorná slasť z toho, že len počutím hlasu (len telesnými ušami a bez toho, aby slovu porozumela) sa udiali veľké veci v duši. V momente videla, že sa udeje tak, ako prosila a opustila ju všetka bolesť. Hneď o tom povedala jednému z dvoch spovedníkov, ktorých v tomto čase mala.</a:t>
            </a:r>
          </a:p>
          <a:p>
            <a:r>
              <a:rPr lang="sk-SK" dirty="0"/>
              <a:t>SANTA TERESA, </a:t>
            </a:r>
            <a:r>
              <a:rPr lang="sk-SK" i="1" dirty="0" err="1"/>
              <a:t>Libro</a:t>
            </a:r>
            <a:r>
              <a:rPr lang="sk-SK" i="1" dirty="0"/>
              <a:t> de la </a:t>
            </a:r>
            <a:r>
              <a:rPr lang="sk-SK" i="1" dirty="0" err="1"/>
              <a:t>vida</a:t>
            </a:r>
            <a:r>
              <a:rPr lang="sk-SK" i="1" dirty="0"/>
              <a:t>, </a:t>
            </a:r>
            <a:r>
              <a:rPr lang="sk-SK" dirty="0"/>
              <a:t>s. 523.</a:t>
            </a:r>
          </a:p>
          <a:p>
            <a:endParaRPr lang="sk-SK" dirty="0"/>
          </a:p>
        </p:txBody>
      </p:sp>
    </p:spTree>
    <p:extLst>
      <p:ext uri="{BB962C8B-B14F-4D97-AF65-F5344CB8AC3E}">
        <p14:creationId xmlns:p14="http://schemas.microsoft.com/office/powerpoint/2010/main" val="3999328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DFCF27-F27D-4680-AB29-685BCEB0C3E0}"/>
              </a:ext>
            </a:extLst>
          </p:cNvPr>
          <p:cNvSpPr>
            <a:spLocks noGrp="1"/>
          </p:cNvSpPr>
          <p:nvPr>
            <p:ph type="title"/>
          </p:nvPr>
        </p:nvSpPr>
        <p:spPr/>
        <p:txBody>
          <a:bodyPr/>
          <a:lstStyle/>
          <a:p>
            <a:r>
              <a:rPr lang="sk-SK" dirty="0"/>
              <a:t>Dva iné príbehy</a:t>
            </a:r>
          </a:p>
        </p:txBody>
      </p:sp>
      <p:sp>
        <p:nvSpPr>
          <p:cNvPr id="3" name="Zástupný objekt pre obsah 2">
            <a:extLst>
              <a:ext uri="{FF2B5EF4-FFF2-40B4-BE49-F238E27FC236}">
                <a16:creationId xmlns:a16="http://schemas.microsoft.com/office/drawing/2014/main" id="{27C28D3F-A263-487F-91F8-776A59E5BBA4}"/>
              </a:ext>
            </a:extLst>
          </p:cNvPr>
          <p:cNvSpPr>
            <a:spLocks noGrp="1"/>
          </p:cNvSpPr>
          <p:nvPr>
            <p:ph idx="1"/>
          </p:nvPr>
        </p:nvSpPr>
        <p:spPr/>
        <p:txBody>
          <a:bodyPr/>
          <a:lstStyle/>
          <a:p>
            <a:r>
              <a:rPr lang="sk-SK" dirty="0"/>
              <a:t>Vedela o jednej osobe, že sa odhodlala celkom slúžiť Bohu a že dostávala veľa milostí počas modlitieb. Vedela tiež, že pri určitých príležitostiach opustila modlitbu a že tie príležitosti boli veľmi nebezpečné. Teréziu to veľmi trápilo, lebo milovala tú osobu. Asi mesiac jej vyprosovala milosť návratu. Istého dňa videla démona v sebe, ktorý s veľkým hnevom roztrhal papiere, ktoré mala v ruke. To ju nesmierne potešilo, lebo pochopila, že sa stalo, o čo prosila. Osoba sa vyspovedala a vrátila k Bohu.</a:t>
            </a:r>
          </a:p>
          <a:p>
            <a:r>
              <a:rPr lang="sk-SK" dirty="0"/>
              <a:t>Veľakrát sa Terézii stalo, ako Náš Pán vytrhol duše zo smrteľných hriechov, keď ho o to prosila. Podobne aj duše z očistca. Nechce nudiť svojich čitateľov vyratúvaním množstva prípadov.</a:t>
            </a:r>
          </a:p>
          <a:p>
            <a:endParaRPr lang="sk-SK" dirty="0"/>
          </a:p>
        </p:txBody>
      </p:sp>
    </p:spTree>
    <p:extLst>
      <p:ext uri="{BB962C8B-B14F-4D97-AF65-F5344CB8AC3E}">
        <p14:creationId xmlns:p14="http://schemas.microsoft.com/office/powerpoint/2010/main" val="19128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803A1A-1CD5-4AED-A74E-5438EF5BB7BC}"/>
              </a:ext>
            </a:extLst>
          </p:cNvPr>
          <p:cNvSpPr>
            <a:spLocks noGrp="1"/>
          </p:cNvSpPr>
          <p:nvPr>
            <p:ph type="title"/>
          </p:nvPr>
        </p:nvSpPr>
        <p:spPr/>
        <p:txBody>
          <a:bodyPr/>
          <a:lstStyle/>
          <a:p>
            <a:r>
              <a:rPr lang="sk-SK" dirty="0"/>
              <a:t>Doktrína svätice</a:t>
            </a:r>
          </a:p>
        </p:txBody>
      </p:sp>
      <p:sp>
        <p:nvSpPr>
          <p:cNvPr id="3" name="Zástupný objekt pre obsah 2">
            <a:extLst>
              <a:ext uri="{FF2B5EF4-FFF2-40B4-BE49-F238E27FC236}">
                <a16:creationId xmlns:a16="http://schemas.microsoft.com/office/drawing/2014/main" id="{5215F31F-F0DB-402E-90DF-6C28AF522BD1}"/>
              </a:ext>
            </a:extLst>
          </p:cNvPr>
          <p:cNvSpPr>
            <a:spLocks noGrp="1"/>
          </p:cNvSpPr>
          <p:nvPr>
            <p:ph idx="1"/>
          </p:nvPr>
        </p:nvSpPr>
        <p:spPr/>
        <p:txBody>
          <a:bodyPr>
            <a:normAutofit lnSpcReduction="10000"/>
          </a:bodyPr>
          <a:lstStyle/>
          <a:p>
            <a:r>
              <a:rPr lang="sk-SK" dirty="0"/>
              <a:t>Terézia, keď vidí, ako ju Pán v modlitbe vypočuje, bojuje najprv so sebou, aby si nenamýšľala a nepripisovala zásluhy, no potom sa toho naakumulovalo toľko, že bola nútená tešiť sa a vzdávať Bohu vďaky, že mu smie takýmto spôsobom slúžiť.</a:t>
            </a:r>
          </a:p>
          <a:p>
            <a:r>
              <a:rPr lang="sk-SK" dirty="0"/>
              <a:t>Je veľký rozdiel medzi </a:t>
            </a:r>
            <a:r>
              <a:rPr lang="sk-SK" b="1" dirty="0">
                <a:solidFill>
                  <a:srgbClr val="FF0000"/>
                </a:solidFill>
              </a:rPr>
              <a:t>dvoma spôsobmi prosiť niečo </a:t>
            </a:r>
            <a:r>
              <a:rPr lang="sk-SK" dirty="0"/>
              <a:t>od Pána. Ten prvý, kedy sa človek usiluje prosiť Pána o niečo, aj keď necíti v sebe ten zápal, ktorý ho sprevádza, aj keď sa veci netýkajú jeho. Rozdiel je aj v tom, že pri prvom spôsobe je ako ten, komu sa jazyk pletie, nedokáže vysloviť čo chce, dokonca ani hovoriť a vidí, že mu nerozumejú. Ten druhý je ako jasný hovor za bdenia, ako keď niekoho radi počujú a ho vypočujú. Tu jedno sa prosí akoby tu a teraz – je to akoby ústna modlitba, to druhé ako kontemplácia, tak vznešená, ktorej rozumie Pán a dáva nám pochopiť, že je vyslyšaná. </a:t>
            </a:r>
          </a:p>
          <a:p>
            <a:r>
              <a:rPr lang="sk-SK" dirty="0"/>
              <a:t>Porov.: SANTA TERESA, </a:t>
            </a:r>
            <a:r>
              <a:rPr lang="sk-SK" i="1" dirty="0" err="1"/>
              <a:t>Libro</a:t>
            </a:r>
            <a:r>
              <a:rPr lang="sk-SK" i="1" dirty="0"/>
              <a:t> de la </a:t>
            </a:r>
            <a:r>
              <a:rPr lang="sk-SK" i="1" dirty="0" err="1"/>
              <a:t>vida</a:t>
            </a:r>
            <a:r>
              <a:rPr lang="sk-SK" i="1" dirty="0"/>
              <a:t>, </a:t>
            </a:r>
            <a:r>
              <a:rPr lang="sk-SK" dirty="0"/>
              <a:t>s. 525.</a:t>
            </a:r>
          </a:p>
          <a:p>
            <a:endParaRPr lang="sk-SK" dirty="0"/>
          </a:p>
        </p:txBody>
      </p:sp>
    </p:spTree>
    <p:extLst>
      <p:ext uri="{BB962C8B-B14F-4D97-AF65-F5344CB8AC3E}">
        <p14:creationId xmlns:p14="http://schemas.microsoft.com/office/powerpoint/2010/main" val="1454686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E82E6C-15DF-40FF-BFDA-1AE89AE64C35}"/>
              </a:ext>
            </a:extLst>
          </p:cNvPr>
          <p:cNvSpPr>
            <a:spLocks noGrp="1"/>
          </p:cNvSpPr>
          <p:nvPr>
            <p:ph type="title"/>
          </p:nvPr>
        </p:nvSpPr>
        <p:spPr/>
        <p:txBody>
          <a:bodyPr/>
          <a:lstStyle/>
          <a:p>
            <a:r>
              <a:rPr lang="sk-SK" dirty="0"/>
              <a:t>Z iného pohľadu</a:t>
            </a:r>
          </a:p>
        </p:txBody>
      </p:sp>
      <p:sp>
        <p:nvSpPr>
          <p:cNvPr id="3" name="Zástupný objekt pre obsah 2">
            <a:extLst>
              <a:ext uri="{FF2B5EF4-FFF2-40B4-BE49-F238E27FC236}">
                <a16:creationId xmlns:a16="http://schemas.microsoft.com/office/drawing/2014/main" id="{DE1B412C-6C06-4B4C-968F-D5BAC67A5459}"/>
              </a:ext>
            </a:extLst>
          </p:cNvPr>
          <p:cNvSpPr>
            <a:spLocks noGrp="1"/>
          </p:cNvSpPr>
          <p:nvPr>
            <p:ph idx="1"/>
          </p:nvPr>
        </p:nvSpPr>
        <p:spPr/>
        <p:txBody>
          <a:bodyPr>
            <a:normAutofit/>
          </a:bodyPr>
          <a:lstStyle/>
          <a:p>
            <a:r>
              <a:rPr lang="sk-SK" dirty="0"/>
              <a:t>Terézia vidí zo „</a:t>
            </a:r>
            <a:r>
              <a:rPr lang="sk-SK" b="1" dirty="0">
                <a:solidFill>
                  <a:srgbClr val="FF0000"/>
                </a:solidFill>
              </a:rPr>
              <a:t>skutočného pohľadu“, keď sa teraz rozpamätúva na námahy, ktoré osoba zasvätená </a:t>
            </a:r>
            <a:r>
              <a:rPr lang="sk-SK" dirty="0"/>
              <a:t>Bohu musí zniesť, keď sa prediera týmto svetom, kde je toľko vecí skrytých. To, čo píše, nie je z jej hlavy, ale kázal jej to napísať nebeský Majster. Má z toho škrupule, keď píše „toto som pochopila“ alebo „Pán mi povedal“, lebo presne si všetko nepamätá, ale nechce nazvať svojím to, čo je dobré. Sú to ťažké veci aj na rozlíšenie. Pán niekomu dá za polroka to, čo druhému ani za mnohé roky vernej služby, ale nad tým sa netreba pozastavovať. Jedno je isté, že ten, ktorý má talent poznať duchov a je skutočne pokorný, ten súdi z efektov a rozhodne i z lásky, Pán mu dá svetlo, aby poznal. </a:t>
            </a:r>
          </a:p>
        </p:txBody>
      </p:sp>
    </p:spTree>
    <p:extLst>
      <p:ext uri="{BB962C8B-B14F-4D97-AF65-F5344CB8AC3E}">
        <p14:creationId xmlns:p14="http://schemas.microsoft.com/office/powerpoint/2010/main" val="862427677"/>
      </p:ext>
    </p:extLst>
  </p:cSld>
  <p:clrMapOvr>
    <a:masterClrMapping/>
  </p:clrMapOvr>
</p:sld>
</file>

<file path=ppt/theme/theme1.xml><?xml version="1.0" encoding="utf-8"?>
<a:theme xmlns:a="http://schemas.openxmlformats.org/drawingml/2006/main" name="Dymová stopa">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TM04033937[[fn=Výpary]]</Template>
  <TotalTime>33</TotalTime>
  <Words>488</Words>
  <Application>Microsoft Office PowerPoint</Application>
  <PresentationFormat>Širokouhlá</PresentationFormat>
  <Paragraphs>93</Paragraphs>
  <Slides>27</Slides>
  <Notes>0</Notes>
  <HiddenSlides>0</HiddenSlides>
  <MMClips>0</MMClips>
  <ScaleCrop>false</ScaleCrop>
  <HeadingPairs>
    <vt:vector size="6" baseType="variant">
      <vt:variant>
        <vt:lpstr>Použité písma</vt:lpstr>
      </vt:variant>
      <vt:variant>
        <vt:i4>2</vt:i4>
      </vt:variant>
      <vt:variant>
        <vt:lpstr>Motív</vt:lpstr>
      </vt:variant>
      <vt:variant>
        <vt:i4>1</vt:i4>
      </vt:variant>
      <vt:variant>
        <vt:lpstr>Nadpisy snímok</vt:lpstr>
      </vt:variant>
      <vt:variant>
        <vt:i4>27</vt:i4>
      </vt:variant>
    </vt:vector>
  </HeadingPairs>
  <TitlesOfParts>
    <vt:vector size="30" baseType="lpstr">
      <vt:lpstr>Arial</vt:lpstr>
      <vt:lpstr>Century Gothic</vt:lpstr>
      <vt:lpstr>Dymová stopa</vt:lpstr>
      <vt:lpstr> Sila Teréziinej modlitby a posledné udelené milosti  39. a 40. kapitola Knihy života Terézie Veľkej  </vt:lpstr>
      <vt:lpstr>Prezentácia programu PowerPoint</vt:lpstr>
      <vt:lpstr>úvod</vt:lpstr>
      <vt:lpstr>úvod</vt:lpstr>
      <vt:lpstr>Prvá časť – Kapitola 39 </vt:lpstr>
      <vt:lpstr>Uzdravenie bratranca, návrat hriešnika k dobru</vt:lpstr>
      <vt:lpstr>Dva iné príbehy</vt:lpstr>
      <vt:lpstr>Doktrína svätice</vt:lpstr>
      <vt:lpstr>Z iného pohľadu</vt:lpstr>
      <vt:lpstr>Pokrok závisí od lásky, nie od veku</vt:lpstr>
      <vt:lpstr>Ďalšie teréziine príhody</vt:lpstr>
      <vt:lpstr>Čo znamená patriť úplne bohu</vt:lpstr>
      <vt:lpstr>Ty si moja a ja som tvoj</vt:lpstr>
      <vt:lpstr>Neuhasiteľná túžba po sv. prijímaní</vt:lpstr>
      <vt:lpstr>pochybnosti</vt:lpstr>
      <vt:lpstr>Trojica a nanebovzatie panny</vt:lpstr>
      <vt:lpstr>Druhá časť – Kapitola 40 </vt:lpstr>
      <vt:lpstr>Terajšie „veľké omilostenia“ </vt:lpstr>
      <vt:lpstr>Milosť poznať vlastné hriechy</vt:lpstr>
      <vt:lpstr>Milosti udelené osobám a veci cirkvi </vt:lpstr>
      <vt:lpstr>Prijať biskupský úrad alebo nie</vt:lpstr>
      <vt:lpstr>Posledné pánove slová</vt:lpstr>
      <vt:lpstr>Stav duše v očakávaní </vt:lpstr>
      <vt:lpstr>epilóg</vt:lpstr>
      <vt:lpstr>záver</vt:lpstr>
      <vt:lpstr>literatúra</vt:lpstr>
      <vt:lpstr>Ďakujem za pozornosť</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Sila Teréziinej modlitby a posledné udelené milosti  39. a 40. kapitola Knihy života Terézie Veľkej</dc:title>
  <dc:creator>Dufferova</dc:creator>
  <cp:lastModifiedBy>Dufferova</cp:lastModifiedBy>
  <cp:revision>4</cp:revision>
  <dcterms:created xsi:type="dcterms:W3CDTF">2018-06-27T14:48:49Z</dcterms:created>
  <dcterms:modified xsi:type="dcterms:W3CDTF">2018-06-27T15:22:03Z</dcterms:modified>
</cp:coreProperties>
</file>